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9" r:id="rId4"/>
    <p:sldId id="260" r:id="rId5"/>
    <p:sldId id="261" r:id="rId6"/>
    <p:sldId id="262" r:id="rId7"/>
    <p:sldId id="263" r:id="rId8"/>
    <p:sldId id="264" r:id="rId9"/>
    <p:sldId id="265" r:id="rId10"/>
    <p:sldId id="270" r:id="rId11"/>
    <p:sldId id="266" r:id="rId12"/>
    <p:sldId id="268" r:id="rId13"/>
    <p:sldId id="269" r:id="rId14"/>
    <p:sldId id="271" r:id="rId15"/>
    <p:sldId id="272" r:id="rId16"/>
    <p:sldId id="273" r:id="rId17"/>
    <p:sldId id="274" r:id="rId18"/>
    <p:sldId id="275" r:id="rId19"/>
    <p:sldId id="276" r:id="rId20"/>
    <p:sldId id="277" r:id="rId21"/>
    <p:sldId id="278"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43BEF14-42C5-4596-A096-EC34E9599FAF}" v="440" dt="2022-11-08T17:51:00.310"/>
    <p1510:client id="{222B055C-FC73-406D-9BF3-EF314829BA8F}" v="878" dt="2022-11-09T05:32:28.895"/>
    <p1510:client id="{24251A9C-D557-428A-92D0-7DB25680A72B}" v="315" dt="2022-11-09T17:57:40.441"/>
    <p1510:client id="{24364867-9363-41EF-8673-210E98C2747A}" v="536" dt="2022-11-08T06:59:19.241"/>
    <p1510:client id="{65BEEDCC-2794-418D-A02A-1797AC010A6B}" v="100" dt="2022-11-06T12:54:24.124"/>
    <p1510:client id="{7ADA9AFB-36C9-4C34-B092-76EE1683B3C0}" v="851" dt="2022-10-31T13:43:13.790"/>
    <p1510:client id="{9CF7C7A6-6642-412E-B461-778579D45CF2}" v="82" dt="2022-11-08T17:07:40.583"/>
    <p1510:client id="{AB89FF3D-848B-4205-8972-C465843FFBCF}" v="1029" dt="2022-11-06T14:56:12.485"/>
    <p1510:client id="{D54303E7-DE5C-4138-AC00-2FF0E99D3BAF}" v="308" dt="2022-11-09T15:19:06.48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microsoft.com/office/2015/10/relationships/revisionInfo" Target="revisionInfo.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11/9/2022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11/9/2022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11/9/2022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11/9/2022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11/9/2022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11/9/2022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11/9/2022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11/9/2022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11/9/2022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11/9/2022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11/9/2022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11/9/2022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prophotostock.deviantart.com/art/Binary-Technology-and-Business-424998526" TargetMode="External"/><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hyperlink" Target="https://creativecommons.org/licenses/by/3.0/"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4">
            <a:extLst>
              <a:ext uri="{FF2B5EF4-FFF2-40B4-BE49-F238E27FC236}">
                <a16:creationId xmlns:a16="http://schemas.microsoft.com/office/drawing/2014/main" id="{46187E64-7A77-4D13-A5F4-9AEC282BBB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Arc">
            <a:extLst>
              <a:ext uri="{FF2B5EF4-FFF2-40B4-BE49-F238E27FC236}">
                <a16:creationId xmlns:a16="http://schemas.microsoft.com/office/drawing/2014/main" id="{E2B33195-5BCA-4BB7-A82D-6739522687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604789">
            <a:off x="675639" y="775849"/>
            <a:ext cx="2987899" cy="2987899"/>
          </a:xfrm>
          <a:prstGeom prst="arc">
            <a:avLst>
              <a:gd name="adj1" fmla="val 14455503"/>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p:cNvSpPr>
            <a:spLocks noGrp="1"/>
          </p:cNvSpPr>
          <p:nvPr>
            <p:ph type="ctrTitle"/>
          </p:nvPr>
        </p:nvSpPr>
        <p:spPr>
          <a:xfrm>
            <a:off x="892818" y="1370171"/>
            <a:ext cx="5085580" cy="2387600"/>
          </a:xfrm>
        </p:spPr>
        <p:txBody>
          <a:bodyPr>
            <a:normAutofit/>
          </a:bodyPr>
          <a:lstStyle/>
          <a:p>
            <a:pPr algn="l"/>
            <a:r>
              <a:rPr lang="en-US">
                <a:cs typeface="Calibri Light"/>
              </a:rPr>
              <a:t>Research Paper Summary</a:t>
            </a:r>
          </a:p>
        </p:txBody>
      </p:sp>
      <p:sp>
        <p:nvSpPr>
          <p:cNvPr id="3" name="Subtitle 2"/>
          <p:cNvSpPr>
            <a:spLocks noGrp="1"/>
          </p:cNvSpPr>
          <p:nvPr>
            <p:ph type="subTitle" idx="1"/>
          </p:nvPr>
        </p:nvSpPr>
        <p:spPr>
          <a:xfrm>
            <a:off x="974879" y="3849845"/>
            <a:ext cx="4182904" cy="1846581"/>
          </a:xfrm>
        </p:spPr>
        <p:txBody>
          <a:bodyPr vert="horz" lIns="91440" tIns="45720" rIns="91440" bIns="45720" rtlCol="0" anchor="t">
            <a:normAutofit lnSpcReduction="10000"/>
          </a:bodyPr>
          <a:lstStyle/>
          <a:p>
            <a:pPr algn="l"/>
            <a:r>
              <a:rPr lang="en-US" sz="3200">
                <a:ea typeface="Calibri"/>
                <a:cs typeface="Calibri"/>
              </a:rPr>
              <a:t>TOPIC:</a:t>
            </a:r>
            <a:endParaRPr lang="en-US">
              <a:ea typeface="Calibri"/>
              <a:cs typeface="Calibri"/>
            </a:endParaRPr>
          </a:p>
          <a:p>
            <a:pPr algn="l"/>
            <a:r>
              <a:rPr lang="en-US" b="1">
                <a:ea typeface="Calibri"/>
                <a:cs typeface="Calibri"/>
              </a:rPr>
              <a:t> </a:t>
            </a:r>
            <a:r>
              <a:rPr lang="en-US" b="1">
                <a:cs typeface="Calibri"/>
              </a:rPr>
              <a:t>Recommendation</a:t>
            </a:r>
          </a:p>
          <a:p>
            <a:pPr algn="l"/>
            <a:r>
              <a:rPr lang="en-US" b="1">
                <a:cs typeface="Calibri"/>
              </a:rPr>
              <a:t> System  using  machine</a:t>
            </a:r>
            <a:endParaRPr lang="en-US">
              <a:cs typeface="Calibri"/>
            </a:endParaRPr>
          </a:p>
          <a:p>
            <a:pPr algn="l"/>
            <a:r>
              <a:rPr lang="en-US" b="1">
                <a:cs typeface="Calibri"/>
              </a:rPr>
              <a:t> learning technology</a:t>
            </a:r>
            <a:endParaRPr lang="en-US">
              <a:cs typeface="Calibri"/>
            </a:endParaRPr>
          </a:p>
          <a:p>
            <a:pPr algn="l"/>
            <a:endParaRPr lang="en-US" b="1">
              <a:cs typeface="Calibri"/>
            </a:endParaRPr>
          </a:p>
        </p:txBody>
      </p:sp>
      <p:sp>
        <p:nvSpPr>
          <p:cNvPr id="19" name="!!Oval">
            <a:extLst>
              <a:ext uri="{FF2B5EF4-FFF2-40B4-BE49-F238E27FC236}">
                <a16:creationId xmlns:a16="http://schemas.microsoft.com/office/drawing/2014/main" id="{CF8AD9F3-9AF6-494F-83A3-2F67756393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49802" y="832686"/>
            <a:ext cx="1104943" cy="107496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4" name="Picture 4">
            <a:extLst>
              <a:ext uri="{FF2B5EF4-FFF2-40B4-BE49-F238E27FC236}">
                <a16:creationId xmlns:a16="http://schemas.microsoft.com/office/drawing/2014/main" id="{6658FB64-00BA-38E3-6E0C-F4C71EEC184E}"/>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l="4119" r="29632" b="1"/>
          <a:stretch/>
        </p:blipFill>
        <p:spPr>
          <a:xfrm>
            <a:off x="6521381" y="773723"/>
            <a:ext cx="5194998" cy="5194998"/>
          </a:xfrm>
          <a:custGeom>
            <a:avLst/>
            <a:gdLst/>
            <a:ahLst/>
            <a:cxnLst/>
            <a:rect l="l" t="t" r="r" b="b"/>
            <a:pathLst>
              <a:path w="3741748" h="3741748">
                <a:moveTo>
                  <a:pt x="1870874" y="0"/>
                </a:moveTo>
                <a:cubicBezTo>
                  <a:pt x="2904129" y="0"/>
                  <a:pt x="3741748" y="837619"/>
                  <a:pt x="3741748" y="1870874"/>
                </a:cubicBezTo>
                <a:cubicBezTo>
                  <a:pt x="3741748" y="2904129"/>
                  <a:pt x="2904129" y="3741748"/>
                  <a:pt x="1870874" y="3741748"/>
                </a:cubicBezTo>
                <a:cubicBezTo>
                  <a:pt x="837619" y="3741748"/>
                  <a:pt x="0" y="2904129"/>
                  <a:pt x="0" y="1870874"/>
                </a:cubicBezTo>
                <a:cubicBezTo>
                  <a:pt x="0" y="837619"/>
                  <a:pt x="837619" y="0"/>
                  <a:pt x="1870874" y="0"/>
                </a:cubicBezTo>
                <a:close/>
              </a:path>
            </a:pathLst>
          </a:custGeom>
        </p:spPr>
      </p:pic>
      <p:sp>
        <p:nvSpPr>
          <p:cNvPr id="21" name="!!Rectangle">
            <a:extLst>
              <a:ext uri="{FF2B5EF4-FFF2-40B4-BE49-F238E27FC236}">
                <a16:creationId xmlns:a16="http://schemas.microsoft.com/office/drawing/2014/main" id="{0DA5DB8B-7E5C-4ABC-8069-A9A8806F39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17806" y="4790720"/>
            <a:ext cx="876704" cy="876704"/>
          </a:xfrm>
          <a:prstGeom prst="rect">
            <a:avLst/>
          </a:prstGeom>
          <a:noFill/>
          <a:ln w="127000">
            <a:solidFill>
              <a:schemeClr val="accent6"/>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745F8597-57F1-44B0-ED00-6D17853E5AEB}"/>
              </a:ext>
            </a:extLst>
          </p:cNvPr>
          <p:cNvSpPr txBox="1"/>
          <p:nvPr/>
        </p:nvSpPr>
        <p:spPr>
          <a:xfrm>
            <a:off x="9990756" y="6657945"/>
            <a:ext cx="2201244" cy="200055"/>
          </a:xfrm>
          <a:prstGeom prst="rect">
            <a:avLst/>
          </a:prstGeom>
          <a:solidFill>
            <a:srgbClr val="000000"/>
          </a:solidFill>
        </p:spPr>
        <p:txBody>
          <a:bodyPr wrap="none">
            <a:spAutoFit/>
          </a:bodyPr>
          <a:lstStyle/>
          <a:p>
            <a:pPr algn="r">
              <a:spcAft>
                <a:spcPts val="600"/>
              </a:spcAft>
            </a:pPr>
            <a:r>
              <a:rPr lang="en-US" sz="700">
                <a:solidFill>
                  <a:srgbClr val="FFFFFF"/>
                </a:solidFill>
                <a:hlinkClick r:id="rId3">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4">
                  <a:extLst>
                    <a:ext uri="{A12FA001-AC4F-418D-AE19-62706E023703}">
                      <ahyp:hlinkClr xmlns:ahyp="http://schemas.microsoft.com/office/drawing/2018/hyperlinkcolor" val="tx"/>
                    </a:ext>
                  </a:extLst>
                </a:hlinkClick>
              </a:rPr>
              <a:t>CC BY</a:t>
            </a:r>
            <a:r>
              <a:rPr lang="en-US" sz="700">
                <a:solidFill>
                  <a:srgbClr val="FFFFFF"/>
                </a:solidFill>
              </a:rPr>
              <a:t>.</a:t>
            </a:r>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26" name="Rectangle 52">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7" name="Freeform: Shape 54">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C7EA142-A83F-1097-1248-F8DEC4D70E0A}"/>
              </a:ext>
            </a:extLst>
          </p:cNvPr>
          <p:cNvSpPr>
            <a:spLocks noGrp="1"/>
          </p:cNvSpPr>
          <p:nvPr>
            <p:ph type="title"/>
          </p:nvPr>
        </p:nvSpPr>
        <p:spPr>
          <a:xfrm>
            <a:off x="686834" y="1153572"/>
            <a:ext cx="3200400" cy="4461163"/>
          </a:xfrm>
        </p:spPr>
        <p:txBody>
          <a:bodyPr>
            <a:normAutofit/>
          </a:bodyPr>
          <a:lstStyle/>
          <a:p>
            <a:r>
              <a:rPr lang="en-US" sz="2400" b="1">
                <a:solidFill>
                  <a:schemeClr val="bg1"/>
                </a:solidFill>
                <a:ea typeface="+mj-lt"/>
                <a:cs typeface="Calibri Light"/>
              </a:rPr>
              <a:t>5.</a:t>
            </a:r>
            <a:r>
              <a:rPr lang="en-US" sz="2400" b="1">
                <a:solidFill>
                  <a:schemeClr val="bg1"/>
                </a:solidFill>
                <a:ea typeface="+mj-lt"/>
                <a:cs typeface="+mj-lt"/>
              </a:rPr>
              <a:t>Improved Tourism Recommendation System</a:t>
            </a:r>
            <a:br>
              <a:rPr lang="en-US" sz="2400" b="1">
                <a:solidFill>
                  <a:schemeClr val="bg1"/>
                </a:solidFill>
                <a:ea typeface="+mj-lt"/>
                <a:cs typeface="+mj-lt"/>
              </a:rPr>
            </a:br>
            <a:br>
              <a:rPr lang="en-US" sz="2400" b="1">
                <a:solidFill>
                  <a:schemeClr val="bg1"/>
                </a:solidFill>
                <a:ea typeface="+mj-lt"/>
                <a:cs typeface="Calibri Light"/>
              </a:rPr>
            </a:br>
            <a:r>
              <a:rPr lang="en-US" sz="2400" b="1">
                <a:solidFill>
                  <a:schemeClr val="bg1"/>
                </a:solidFill>
                <a:ea typeface="+mj-lt"/>
                <a:cs typeface="Calibri Light"/>
              </a:rPr>
              <a:t>Aurthor's name:- </a:t>
            </a:r>
            <a:r>
              <a:rPr lang="en-US" sz="2400" b="1">
                <a:solidFill>
                  <a:schemeClr val="bg1"/>
                </a:solidFill>
                <a:ea typeface="+mj-lt"/>
                <a:cs typeface="+mj-lt"/>
              </a:rPr>
              <a:t>Zihao Pu , Hongyu Du, </a:t>
            </a:r>
            <a:r>
              <a:rPr lang="en-US" sz="2400" b="1" err="1">
                <a:solidFill>
                  <a:schemeClr val="bg1"/>
                </a:solidFill>
                <a:ea typeface="+mj-lt"/>
                <a:cs typeface="+mj-lt"/>
              </a:rPr>
              <a:t>Duanyu</a:t>
            </a:r>
            <a:r>
              <a:rPr lang="en-US" sz="2400" b="1">
                <a:solidFill>
                  <a:schemeClr val="bg1"/>
                </a:solidFill>
                <a:ea typeface="+mj-lt"/>
                <a:cs typeface="+mj-lt"/>
              </a:rPr>
              <a:t> Feng</a:t>
            </a:r>
            <a:br>
              <a:rPr lang="en-US" sz="2400" b="1">
                <a:solidFill>
                  <a:schemeClr val="bg1"/>
                </a:solidFill>
                <a:ea typeface="+mj-lt"/>
                <a:cs typeface="+mj-lt"/>
              </a:rPr>
            </a:br>
            <a:br>
              <a:rPr lang="en-US" sz="2400" b="1">
                <a:ea typeface="+mj-lt"/>
                <a:cs typeface="+mj-lt"/>
              </a:rPr>
            </a:br>
            <a:r>
              <a:rPr lang="en-US" sz="2400" b="1">
                <a:solidFill>
                  <a:schemeClr val="bg1"/>
                </a:solidFill>
                <a:ea typeface="+mj-lt"/>
                <a:cs typeface="Calibri Light"/>
              </a:rPr>
              <a:t>Year of publication:- </a:t>
            </a:r>
            <a:br>
              <a:rPr lang="en-US" sz="2400" b="1">
                <a:solidFill>
                  <a:schemeClr val="bg1"/>
                </a:solidFill>
                <a:ea typeface="+mj-lt"/>
                <a:cs typeface="Calibri Light"/>
              </a:rPr>
            </a:br>
            <a:r>
              <a:rPr lang="en-US" sz="2400" b="1">
                <a:solidFill>
                  <a:schemeClr val="bg1"/>
                </a:solidFill>
                <a:ea typeface="+mj-lt"/>
                <a:cs typeface="Calibri Light"/>
              </a:rPr>
              <a:t>2019</a:t>
            </a:r>
            <a:endParaRPr lang="en-US" sz="2400" b="1">
              <a:solidFill>
                <a:schemeClr val="bg1"/>
              </a:solidFill>
              <a:ea typeface="Calibri Light"/>
              <a:cs typeface="Calibri Light"/>
            </a:endParaRPr>
          </a:p>
        </p:txBody>
      </p:sp>
      <p:sp>
        <p:nvSpPr>
          <p:cNvPr id="428" name="Arc 56">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AB01B5C-B324-56FE-6487-8B0DDB52D2F1}"/>
              </a:ext>
            </a:extLst>
          </p:cNvPr>
          <p:cNvSpPr>
            <a:spLocks noGrp="1"/>
          </p:cNvSpPr>
          <p:nvPr>
            <p:ph idx="1"/>
          </p:nvPr>
        </p:nvSpPr>
        <p:spPr>
          <a:xfrm>
            <a:off x="4447308" y="-661830"/>
            <a:ext cx="6906491" cy="7455116"/>
          </a:xfrm>
        </p:spPr>
        <p:txBody>
          <a:bodyPr vert="horz" lIns="91440" tIns="45720" rIns="91440" bIns="45720" rtlCol="0" anchor="ctr">
            <a:noAutofit/>
          </a:bodyPr>
          <a:lstStyle/>
          <a:p>
            <a:pPr marL="0" indent="0">
              <a:buNone/>
            </a:pPr>
            <a:br>
              <a:rPr lang="en-US" sz="2000" b="1">
                <a:latin typeface="Calibri Light"/>
                <a:ea typeface="+mn-lt"/>
                <a:cs typeface="Calibri Light"/>
              </a:rPr>
            </a:br>
            <a:endParaRPr lang="en-US" sz="2000" b="1">
              <a:solidFill>
                <a:schemeClr val="bg1"/>
              </a:solidFill>
              <a:latin typeface="Calibri Light"/>
              <a:ea typeface="+mn-lt"/>
              <a:cs typeface="Calibri Light"/>
            </a:endParaRPr>
          </a:p>
          <a:p>
            <a:pPr>
              <a:buFont typeface="Arial,Sans-Serif"/>
              <a:buChar char="•"/>
            </a:pPr>
            <a:r>
              <a:rPr lang="en-US" sz="2000">
                <a:ea typeface="+mn-lt"/>
                <a:cs typeface="+mn-lt"/>
              </a:rPr>
              <a:t>collaborative filtering recommendation system are as follows: 1. Use historical data to calculate the similarity between items. 2. Use the similarity between items and the evaluation of the target users’ history to predict the preferences of target users for specific items</a:t>
            </a:r>
            <a:endParaRPr lang="en-US" sz="2000" b="1">
              <a:ea typeface="+mn-lt"/>
              <a:cs typeface="+mn-lt"/>
            </a:endParaRPr>
          </a:p>
          <a:p>
            <a:pPr>
              <a:buFont typeface="Arial,Sans-Serif"/>
              <a:buChar char="•"/>
            </a:pPr>
            <a:r>
              <a:rPr lang="en-US" sz="2000" b="1">
                <a:ea typeface="+mn-lt"/>
                <a:cs typeface="+mn-lt"/>
              </a:rPr>
              <a:t>City and place selection:</a:t>
            </a:r>
          </a:p>
          <a:p>
            <a:pPr>
              <a:buFont typeface="Arial,Sans-Serif"/>
              <a:buChar char="•"/>
            </a:pPr>
            <a:r>
              <a:rPr lang="en-US" sz="2000" b="1">
                <a:ea typeface="+mn-lt"/>
                <a:cs typeface="+mn-lt"/>
              </a:rPr>
              <a:t>City selection</a:t>
            </a:r>
          </a:p>
          <a:p>
            <a:pPr>
              <a:buFont typeface="Arial,Sans-Serif"/>
              <a:buChar char="•"/>
            </a:pPr>
            <a:r>
              <a:rPr lang="en-US" sz="2000" b="1">
                <a:ea typeface="+mn-lt"/>
                <a:cs typeface="+mn-lt"/>
              </a:rPr>
              <a:t>Feature selection</a:t>
            </a:r>
          </a:p>
          <a:p>
            <a:pPr>
              <a:buFont typeface="Arial,Sans-Serif"/>
              <a:buChar char="•"/>
            </a:pPr>
            <a:r>
              <a:rPr lang="en-US" sz="2000" b="1">
                <a:ea typeface="+mn-lt"/>
                <a:cs typeface="+mn-lt"/>
              </a:rPr>
              <a:t> Questionnaire Design</a:t>
            </a:r>
          </a:p>
          <a:p>
            <a:pPr>
              <a:buFont typeface="Arial,Sans-Serif"/>
              <a:buChar char="•"/>
            </a:pPr>
            <a:endParaRPr lang="en-US" sz="2000">
              <a:ea typeface="+mn-lt"/>
              <a:cs typeface="+mn-lt"/>
            </a:endParaRPr>
          </a:p>
          <a:p>
            <a:pPr>
              <a:buFont typeface="Arial,Sans-Serif"/>
              <a:buChar char="•"/>
            </a:pPr>
            <a:r>
              <a:rPr lang="en-US" sz="2000" b="1">
                <a:ea typeface="+mn-lt"/>
                <a:cs typeface="+mn-lt"/>
              </a:rPr>
              <a:t>Conclusion:</a:t>
            </a:r>
          </a:p>
          <a:p>
            <a:pPr>
              <a:buFont typeface="Arial,Sans-Serif"/>
              <a:buChar char="•"/>
            </a:pPr>
            <a:r>
              <a:rPr lang="en-US" sz="2000">
                <a:ea typeface="+mn-lt"/>
                <a:cs typeface="+mn-lt"/>
              </a:rPr>
              <a:t>This model made two innovations on the original model. Firstly, we updated the similarity calculation formula in the traditional sense. The weights were introduced and the formula was successfully developed as a weighted similarity calculation formula. Secondly, for individual user, this article improved the calculation formula for product scores, thus improving the recommendation results</a:t>
            </a:r>
            <a:endParaRPr lang="en-US" sz="2000" b="1">
              <a:ea typeface="+mn-lt"/>
              <a:cs typeface="+mn-lt"/>
            </a:endParaRPr>
          </a:p>
        </p:txBody>
      </p:sp>
    </p:spTree>
    <p:extLst>
      <p:ext uri="{BB962C8B-B14F-4D97-AF65-F5344CB8AC3E}">
        <p14:creationId xmlns:p14="http://schemas.microsoft.com/office/powerpoint/2010/main" val="21488561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26" name="Rectangle 52">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7" name="Freeform: Shape 54">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C7EA142-A83F-1097-1248-F8DEC4D70E0A}"/>
              </a:ext>
            </a:extLst>
          </p:cNvPr>
          <p:cNvSpPr>
            <a:spLocks noGrp="1"/>
          </p:cNvSpPr>
          <p:nvPr>
            <p:ph type="title"/>
          </p:nvPr>
        </p:nvSpPr>
        <p:spPr>
          <a:xfrm>
            <a:off x="686834" y="1153572"/>
            <a:ext cx="3200400" cy="4461163"/>
          </a:xfrm>
        </p:spPr>
        <p:txBody>
          <a:bodyPr>
            <a:normAutofit/>
          </a:bodyPr>
          <a:lstStyle/>
          <a:p>
            <a:r>
              <a:rPr lang="en-US" sz="2400" b="1">
                <a:solidFill>
                  <a:schemeClr val="bg1"/>
                </a:solidFill>
                <a:ea typeface="+mj-lt"/>
                <a:cs typeface="Calibri Light"/>
              </a:rPr>
              <a:t>6.</a:t>
            </a:r>
            <a:r>
              <a:rPr lang="en-US" sz="2400" b="1">
                <a:solidFill>
                  <a:schemeClr val="bg1"/>
                </a:solidFill>
              </a:rPr>
              <a:t>Item Recommendation Using Hybrid Method</a:t>
            </a:r>
            <a:endParaRPr lang="en-US" sz="2400" b="1">
              <a:solidFill>
                <a:schemeClr val="bg1"/>
              </a:solidFill>
              <a:ea typeface="+mj-lt"/>
              <a:cs typeface="Calibri Light"/>
            </a:endParaRPr>
          </a:p>
          <a:p>
            <a:br>
              <a:rPr lang="en-US" sz="2400" b="1">
                <a:ea typeface="+mj-lt"/>
                <a:cs typeface="Calibri Light"/>
              </a:rPr>
            </a:br>
            <a:r>
              <a:rPr lang="en-US" sz="2400" b="1">
                <a:solidFill>
                  <a:schemeClr val="bg1"/>
                </a:solidFill>
                <a:ea typeface="+mj-lt"/>
                <a:cs typeface="Calibri Light"/>
              </a:rPr>
              <a:t>Aurthor's name:- </a:t>
            </a:r>
            <a:r>
              <a:rPr lang="en-US" sz="2400">
                <a:solidFill>
                  <a:schemeClr val="bg1"/>
                </a:solidFill>
                <a:ea typeface="+mj-lt"/>
                <a:cs typeface="+mj-lt"/>
              </a:rPr>
              <a:t>M. </a:t>
            </a:r>
            <a:r>
              <a:rPr lang="en-US" sz="2400" b="1" err="1">
                <a:solidFill>
                  <a:schemeClr val="bg1"/>
                </a:solidFill>
                <a:ea typeface="+mj-lt"/>
                <a:cs typeface="+mj-lt"/>
              </a:rPr>
              <a:t>Munafur</a:t>
            </a:r>
            <a:r>
              <a:rPr lang="en-US" sz="2400" b="1">
                <a:solidFill>
                  <a:schemeClr val="bg1"/>
                </a:solidFill>
                <a:ea typeface="+mj-lt"/>
                <a:cs typeface="+mj-lt"/>
              </a:rPr>
              <a:t> Hussaina1, R. Parimala2 </a:t>
            </a:r>
            <a:r>
              <a:rPr lang="en-US" sz="2400">
                <a:ea typeface="+mj-lt"/>
                <a:cs typeface="+mj-lt"/>
              </a:rPr>
              <a:t>,</a:t>
            </a:r>
            <a:br>
              <a:rPr lang="en-US" sz="2400" b="1">
                <a:ea typeface="+mj-lt"/>
                <a:cs typeface="+mj-lt"/>
              </a:rPr>
            </a:br>
            <a:br>
              <a:rPr lang="en-US" sz="2400" b="1">
                <a:ea typeface="+mj-lt"/>
                <a:cs typeface="+mj-lt"/>
              </a:rPr>
            </a:br>
            <a:r>
              <a:rPr lang="en-US" sz="2400" b="1">
                <a:solidFill>
                  <a:schemeClr val="bg1"/>
                </a:solidFill>
                <a:ea typeface="+mj-lt"/>
                <a:cs typeface="Calibri Light"/>
              </a:rPr>
              <a:t>Year of publication:- </a:t>
            </a:r>
            <a:br>
              <a:rPr lang="en-US" sz="2400" b="1">
                <a:ea typeface="+mj-lt"/>
                <a:cs typeface="Calibri Light"/>
              </a:rPr>
            </a:br>
            <a:r>
              <a:rPr lang="en-US" sz="2400" b="1">
                <a:solidFill>
                  <a:schemeClr val="bg1"/>
                </a:solidFill>
                <a:ea typeface="+mj-lt"/>
                <a:cs typeface="Calibri Light"/>
              </a:rPr>
              <a:t>2018 (</a:t>
            </a:r>
            <a:r>
              <a:rPr lang="en-US" sz="2400" b="1" err="1">
                <a:solidFill>
                  <a:schemeClr val="bg1"/>
                </a:solidFill>
                <a:ea typeface="+mj-lt"/>
                <a:cs typeface="Calibri Light"/>
              </a:rPr>
              <a:t>june</a:t>
            </a:r>
            <a:r>
              <a:rPr lang="en-US" sz="2400" b="1">
                <a:solidFill>
                  <a:schemeClr val="bg1"/>
                </a:solidFill>
                <a:ea typeface="+mj-lt"/>
                <a:cs typeface="Calibri Light"/>
              </a:rPr>
              <a:t>)</a:t>
            </a:r>
            <a:endParaRPr lang="en-US" sz="2400" b="1">
              <a:solidFill>
                <a:schemeClr val="bg1"/>
              </a:solidFill>
              <a:ea typeface="Calibri Light"/>
              <a:cs typeface="Calibri Light"/>
            </a:endParaRPr>
          </a:p>
        </p:txBody>
      </p:sp>
      <p:sp>
        <p:nvSpPr>
          <p:cNvPr id="428" name="Arc 56">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AB01B5C-B324-56FE-6487-8B0DDB52D2F1}"/>
              </a:ext>
            </a:extLst>
          </p:cNvPr>
          <p:cNvSpPr>
            <a:spLocks noGrp="1"/>
          </p:cNvSpPr>
          <p:nvPr>
            <p:ph idx="1"/>
          </p:nvPr>
        </p:nvSpPr>
        <p:spPr>
          <a:xfrm>
            <a:off x="4447308" y="779300"/>
            <a:ext cx="6906491" cy="4466540"/>
          </a:xfrm>
        </p:spPr>
        <p:txBody>
          <a:bodyPr vert="horz" lIns="91440" tIns="45720" rIns="91440" bIns="45720" rtlCol="0" anchor="ctr">
            <a:noAutofit/>
          </a:bodyPr>
          <a:lstStyle/>
          <a:p>
            <a:pPr>
              <a:buFont typeface="Arial"/>
              <a:buChar char="•"/>
            </a:pPr>
            <a:r>
              <a:rPr lang="en-US" sz="2000" b="1">
                <a:solidFill>
                  <a:schemeClr val="bg1"/>
                </a:solidFill>
                <a:latin typeface="Calibri Light"/>
                <a:ea typeface="+mn-lt"/>
                <a:cs typeface="Calibri Light"/>
              </a:rPr>
              <a:t>4.Hybrid Popularity Model for Solving Cold-start Problem in Recommendation System </a:t>
            </a:r>
            <a:br>
              <a:rPr lang="en-US" sz="2000" b="1">
                <a:latin typeface="Calibri Light"/>
                <a:ea typeface="+mn-lt"/>
                <a:cs typeface="Calibri Light"/>
              </a:rPr>
            </a:br>
            <a:endParaRPr lang="en-US" sz="2000" b="1">
              <a:solidFill>
                <a:schemeClr val="bg1"/>
              </a:solidFill>
              <a:latin typeface="Calibri Light"/>
              <a:ea typeface="+mn-lt"/>
              <a:cs typeface="Calibri Light"/>
            </a:endParaRPr>
          </a:p>
          <a:p>
            <a:pPr>
              <a:buFont typeface="Arial,Sans-Serif"/>
              <a:buChar char="•"/>
            </a:pPr>
            <a:r>
              <a:rPr lang="en-US" sz="2000" b="1">
                <a:ea typeface="+mn-lt"/>
                <a:cs typeface="+mn-lt"/>
              </a:rPr>
              <a:t>Abstract</a:t>
            </a:r>
            <a:r>
              <a:rPr lang="en-US" sz="2000">
                <a:ea typeface="+mn-lt"/>
                <a:cs typeface="+mn-lt"/>
              </a:rPr>
              <a:t>— Recommender System provides various choices of the user preferences for suggesting the product/service to purchase. Collaborative filtering is one of the techniques in Recommender system used to find reviews and ratings of the users for similar products or users.</a:t>
            </a:r>
          </a:p>
          <a:p>
            <a:pPr>
              <a:buFont typeface="Arial,Sans-Serif"/>
              <a:buChar char="•"/>
            </a:pPr>
            <a:r>
              <a:rPr lang="en-US" sz="2000" b="1">
                <a:ea typeface="+mn-lt"/>
                <a:cs typeface="+mn-lt"/>
              </a:rPr>
              <a:t>Introduction: </a:t>
            </a:r>
            <a:r>
              <a:rPr lang="en-US" sz="2000">
                <a:ea typeface="+mn-lt"/>
                <a:cs typeface="+mn-lt"/>
              </a:rPr>
              <a:t>. Recommender System’s work is based on user’s information from various sources and provides recommendation of good products. The ultimate goal is to bring out suggestions to users to make better decisions from many alternatives available over the web.</a:t>
            </a:r>
          </a:p>
          <a:p>
            <a:pPr>
              <a:buFont typeface="Arial,Sans-Serif"/>
              <a:buChar char="•"/>
            </a:pPr>
            <a:r>
              <a:rPr lang="en-US" sz="2000" b="1">
                <a:ea typeface="+mn-lt"/>
                <a:cs typeface="+mn-lt"/>
              </a:rPr>
              <a:t>Algorithm</a:t>
            </a:r>
            <a:r>
              <a:rPr lang="en-US" sz="2000">
                <a:ea typeface="+mn-lt"/>
                <a:cs typeface="+mn-lt"/>
              </a:rPr>
              <a:t>:</a:t>
            </a:r>
          </a:p>
          <a:p>
            <a:pPr>
              <a:buFont typeface="Arial,Sans-Serif"/>
              <a:buChar char="•"/>
            </a:pPr>
            <a:r>
              <a:rPr lang="en-US" sz="2000" b="1">
                <a:ea typeface="+mn-lt"/>
                <a:cs typeface="+mn-lt"/>
              </a:rPr>
              <a:t> Algorithm of IRHM </a:t>
            </a:r>
          </a:p>
          <a:p>
            <a:pPr>
              <a:buFont typeface="Arial,Sans-Serif"/>
              <a:buChar char="•"/>
            </a:pPr>
            <a:r>
              <a:rPr lang="en-US" sz="2000">
                <a:ea typeface="+mn-lt"/>
                <a:cs typeface="+mn-lt"/>
              </a:rPr>
              <a:t>Step1: Collect the item set and given as input</a:t>
            </a:r>
            <a:endParaRPr lang="en-US"/>
          </a:p>
          <a:p>
            <a:pPr>
              <a:buFont typeface="Arial,Sans-Serif"/>
              <a:buChar char="•"/>
            </a:pPr>
            <a:r>
              <a:rPr lang="en-US" sz="2000">
                <a:ea typeface="+mn-lt"/>
                <a:cs typeface="+mn-lt"/>
              </a:rPr>
              <a:t> Step2: Split the items into train sets and test sets </a:t>
            </a:r>
            <a:endParaRPr lang="en-US">
              <a:ea typeface="+mn-lt"/>
              <a:cs typeface="+mn-lt"/>
            </a:endParaRPr>
          </a:p>
          <a:p>
            <a:pPr>
              <a:buFont typeface="Arial,Sans-Serif"/>
              <a:buChar char="•"/>
            </a:pPr>
            <a:r>
              <a:rPr lang="en-US" sz="2000">
                <a:ea typeface="+mn-lt"/>
                <a:cs typeface="+mn-lt"/>
              </a:rPr>
              <a:t>Step3: Implement the recommender system approach</a:t>
            </a:r>
            <a:endParaRPr lang="en-US">
              <a:ea typeface="+mn-lt"/>
              <a:cs typeface="+mn-lt"/>
            </a:endParaRPr>
          </a:p>
          <a:p>
            <a:pPr>
              <a:buFont typeface="Arial,Sans-Serif"/>
              <a:buChar char="•"/>
            </a:pPr>
            <a:r>
              <a:rPr lang="en-US" sz="2000">
                <a:ea typeface="+mn-lt"/>
                <a:cs typeface="+mn-lt"/>
              </a:rPr>
              <a:t> Step4: Output of step3 is combined for Hybrid technique</a:t>
            </a:r>
            <a:endParaRPr lang="en-US">
              <a:ea typeface="+mn-lt"/>
              <a:cs typeface="+mn-lt"/>
            </a:endParaRPr>
          </a:p>
          <a:p>
            <a:pPr>
              <a:buFont typeface="Arial,Sans-Serif"/>
              <a:buChar char="•"/>
            </a:pPr>
            <a:r>
              <a:rPr lang="en-US" sz="2000">
                <a:ea typeface="+mn-lt"/>
                <a:cs typeface="+mn-lt"/>
              </a:rPr>
              <a:t>Step5: Display the output with Precision and Recall</a:t>
            </a:r>
            <a:endParaRPr lang="en-US">
              <a:cs typeface="Calibri"/>
            </a:endParaRPr>
          </a:p>
          <a:p>
            <a:pPr>
              <a:buFont typeface="Arial,Sans-Serif"/>
              <a:buChar char="•"/>
            </a:pPr>
            <a:r>
              <a:rPr lang="en-US" sz="2000" b="1">
                <a:ea typeface="+mn-lt"/>
                <a:cs typeface="+mn-lt"/>
              </a:rPr>
              <a:t>User based collaborative filtering (UBCF)</a:t>
            </a:r>
          </a:p>
          <a:p>
            <a:pPr>
              <a:buFont typeface="Arial,Sans-Serif"/>
              <a:buChar char="•"/>
            </a:pPr>
            <a:endParaRPr lang="en-US" sz="2000">
              <a:ea typeface="+mn-lt"/>
              <a:cs typeface="+mn-lt"/>
            </a:endParaRPr>
          </a:p>
        </p:txBody>
      </p:sp>
    </p:spTree>
    <p:extLst>
      <p:ext uri="{BB962C8B-B14F-4D97-AF65-F5344CB8AC3E}">
        <p14:creationId xmlns:p14="http://schemas.microsoft.com/office/powerpoint/2010/main" val="29184580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26" name="Rectangle 52">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7" name="Freeform: Shape 54">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C7EA142-A83F-1097-1248-F8DEC4D70E0A}"/>
              </a:ext>
            </a:extLst>
          </p:cNvPr>
          <p:cNvSpPr>
            <a:spLocks noGrp="1"/>
          </p:cNvSpPr>
          <p:nvPr>
            <p:ph type="title"/>
          </p:nvPr>
        </p:nvSpPr>
        <p:spPr>
          <a:xfrm>
            <a:off x="686834" y="1153572"/>
            <a:ext cx="3200400" cy="4461163"/>
          </a:xfrm>
        </p:spPr>
        <p:txBody>
          <a:bodyPr>
            <a:normAutofit/>
          </a:bodyPr>
          <a:lstStyle/>
          <a:p>
            <a:r>
              <a:rPr lang="en-US" sz="2400" b="1">
                <a:solidFill>
                  <a:schemeClr val="bg1"/>
                </a:solidFill>
                <a:ea typeface="+mj-lt"/>
                <a:cs typeface="Calibri Light"/>
              </a:rPr>
              <a:t>6.</a:t>
            </a:r>
            <a:r>
              <a:rPr lang="en-US" sz="2400" b="1">
                <a:solidFill>
                  <a:schemeClr val="bg1"/>
                </a:solidFill>
              </a:rPr>
              <a:t>Item Recommendation Using Hybrid Method</a:t>
            </a:r>
            <a:endParaRPr lang="en-US" sz="2400" b="1">
              <a:solidFill>
                <a:schemeClr val="bg1"/>
              </a:solidFill>
              <a:ea typeface="+mj-lt"/>
              <a:cs typeface="Calibri Light"/>
            </a:endParaRPr>
          </a:p>
          <a:p>
            <a:br>
              <a:rPr lang="en-US" sz="2400" b="1">
                <a:ea typeface="+mj-lt"/>
                <a:cs typeface="Calibri Light"/>
              </a:rPr>
            </a:br>
            <a:r>
              <a:rPr lang="en-US" sz="2400" b="1">
                <a:solidFill>
                  <a:schemeClr val="bg1"/>
                </a:solidFill>
                <a:ea typeface="+mj-lt"/>
                <a:cs typeface="Calibri Light"/>
              </a:rPr>
              <a:t>Aurthor's name:- </a:t>
            </a:r>
            <a:r>
              <a:rPr lang="en-US" sz="2400">
                <a:solidFill>
                  <a:schemeClr val="bg1"/>
                </a:solidFill>
                <a:ea typeface="+mj-lt"/>
                <a:cs typeface="+mj-lt"/>
              </a:rPr>
              <a:t>M. </a:t>
            </a:r>
            <a:r>
              <a:rPr lang="en-US" sz="2400" b="1" err="1">
                <a:solidFill>
                  <a:schemeClr val="bg1"/>
                </a:solidFill>
                <a:ea typeface="+mj-lt"/>
                <a:cs typeface="+mj-lt"/>
              </a:rPr>
              <a:t>Munafur</a:t>
            </a:r>
            <a:r>
              <a:rPr lang="en-US" sz="2400" b="1">
                <a:solidFill>
                  <a:schemeClr val="bg1"/>
                </a:solidFill>
                <a:ea typeface="+mj-lt"/>
                <a:cs typeface="+mj-lt"/>
              </a:rPr>
              <a:t> Hussaina1, R. Parimala2 </a:t>
            </a:r>
            <a:r>
              <a:rPr lang="en-US" sz="2400">
                <a:ea typeface="+mj-lt"/>
                <a:cs typeface="+mj-lt"/>
              </a:rPr>
              <a:t>,</a:t>
            </a:r>
            <a:br>
              <a:rPr lang="en-US" sz="2400" b="1">
                <a:ea typeface="+mj-lt"/>
                <a:cs typeface="+mj-lt"/>
              </a:rPr>
            </a:br>
            <a:br>
              <a:rPr lang="en-US" sz="2400" b="1">
                <a:ea typeface="+mj-lt"/>
                <a:cs typeface="+mj-lt"/>
              </a:rPr>
            </a:br>
            <a:r>
              <a:rPr lang="en-US" sz="2400" b="1">
                <a:solidFill>
                  <a:schemeClr val="bg1"/>
                </a:solidFill>
                <a:ea typeface="+mj-lt"/>
                <a:cs typeface="Calibri Light"/>
              </a:rPr>
              <a:t>Year of publication:- </a:t>
            </a:r>
            <a:br>
              <a:rPr lang="en-US" sz="2400" b="1">
                <a:ea typeface="+mj-lt"/>
                <a:cs typeface="Calibri Light"/>
              </a:rPr>
            </a:br>
            <a:r>
              <a:rPr lang="en-US" sz="2400" b="1">
                <a:solidFill>
                  <a:schemeClr val="bg1"/>
                </a:solidFill>
                <a:ea typeface="+mj-lt"/>
                <a:cs typeface="Calibri Light"/>
              </a:rPr>
              <a:t>2018 (</a:t>
            </a:r>
            <a:r>
              <a:rPr lang="en-US" sz="2400" b="1" err="1">
                <a:solidFill>
                  <a:schemeClr val="bg1"/>
                </a:solidFill>
                <a:ea typeface="+mj-lt"/>
                <a:cs typeface="Calibri Light"/>
              </a:rPr>
              <a:t>june</a:t>
            </a:r>
            <a:r>
              <a:rPr lang="en-US" sz="2400" b="1">
                <a:solidFill>
                  <a:schemeClr val="bg1"/>
                </a:solidFill>
                <a:ea typeface="+mj-lt"/>
                <a:cs typeface="Calibri Light"/>
              </a:rPr>
              <a:t>)</a:t>
            </a:r>
            <a:endParaRPr lang="en-US" sz="2400" b="1">
              <a:solidFill>
                <a:schemeClr val="bg1"/>
              </a:solidFill>
              <a:ea typeface="Calibri Light"/>
              <a:cs typeface="Calibri Light"/>
            </a:endParaRPr>
          </a:p>
        </p:txBody>
      </p:sp>
      <p:sp>
        <p:nvSpPr>
          <p:cNvPr id="428" name="Arc 56">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AB01B5C-B324-56FE-6487-8B0DDB52D2F1}"/>
              </a:ext>
            </a:extLst>
          </p:cNvPr>
          <p:cNvSpPr>
            <a:spLocks noGrp="1"/>
          </p:cNvSpPr>
          <p:nvPr>
            <p:ph idx="1"/>
          </p:nvPr>
        </p:nvSpPr>
        <p:spPr>
          <a:xfrm>
            <a:off x="4447308" y="1331093"/>
            <a:ext cx="6906491" cy="5294229"/>
          </a:xfrm>
        </p:spPr>
        <p:txBody>
          <a:bodyPr vert="horz" lIns="91440" tIns="45720" rIns="91440" bIns="45720" rtlCol="0" anchor="ctr">
            <a:noAutofit/>
          </a:bodyPr>
          <a:lstStyle/>
          <a:p>
            <a:pPr>
              <a:buFont typeface="Arial"/>
              <a:buChar char="•"/>
            </a:pPr>
            <a:r>
              <a:rPr lang="en-US" sz="2000" b="1">
                <a:solidFill>
                  <a:schemeClr val="bg1"/>
                </a:solidFill>
                <a:latin typeface="Calibri Light"/>
                <a:ea typeface="+mn-lt"/>
                <a:cs typeface="Calibri Light"/>
              </a:rPr>
              <a:t>4.HybriModel for Solving Cold-star</a:t>
            </a:r>
            <a:br>
              <a:rPr lang="en-US" sz="2000" b="1">
                <a:latin typeface="Calibri Light"/>
                <a:ea typeface="+mn-lt"/>
                <a:cs typeface="Calibri Light"/>
              </a:rPr>
            </a:br>
            <a:endParaRPr lang="en-US" sz="2000" b="1">
              <a:solidFill>
                <a:schemeClr val="bg1"/>
              </a:solidFill>
              <a:latin typeface="Calibri Light"/>
              <a:ea typeface="+mn-lt"/>
              <a:cs typeface="Calibri Light"/>
            </a:endParaRPr>
          </a:p>
          <a:p>
            <a:pPr>
              <a:buFont typeface="Arial,Sans-Serif"/>
              <a:buChar char="•"/>
            </a:pPr>
            <a:endParaRPr lang="en-US" sz="2000">
              <a:ea typeface="+mn-lt"/>
              <a:cs typeface="+mn-lt"/>
            </a:endParaRPr>
          </a:p>
          <a:p>
            <a:pPr>
              <a:buFont typeface="Arial,Sans-Serif"/>
              <a:buChar char="•"/>
            </a:pPr>
            <a:endParaRPr lang="en-US" sz="2000">
              <a:ea typeface="+mn-lt"/>
              <a:cs typeface="+mn-lt"/>
            </a:endParaRPr>
          </a:p>
          <a:p>
            <a:pPr>
              <a:buFont typeface="Arial,Sans-Serif"/>
              <a:buChar char="•"/>
            </a:pPr>
            <a:endParaRPr lang="en-US" sz="2000">
              <a:ea typeface="+mn-lt"/>
              <a:cs typeface="+mn-lt"/>
            </a:endParaRPr>
          </a:p>
          <a:p>
            <a:pPr>
              <a:buFont typeface="Arial,Sans-Serif"/>
              <a:buChar char="•"/>
            </a:pPr>
            <a:endParaRPr lang="en-US" sz="2000">
              <a:ea typeface="+mn-lt"/>
              <a:cs typeface="+mn-lt"/>
            </a:endParaRPr>
          </a:p>
          <a:p>
            <a:pPr>
              <a:buFont typeface="Arial,Sans-Serif"/>
              <a:buChar char="•"/>
            </a:pPr>
            <a:endParaRPr lang="en-US" sz="2000">
              <a:ea typeface="+mn-lt"/>
              <a:cs typeface="+mn-lt"/>
            </a:endParaRPr>
          </a:p>
          <a:p>
            <a:pPr>
              <a:buFont typeface="Arial,Sans-Serif"/>
              <a:buChar char="•"/>
            </a:pPr>
            <a:endParaRPr lang="en-US" sz="2000">
              <a:ea typeface="+mn-lt"/>
              <a:cs typeface="+mn-lt"/>
            </a:endParaRPr>
          </a:p>
          <a:p>
            <a:pPr>
              <a:buFont typeface="Arial,Sans-Serif"/>
              <a:buChar char="•"/>
            </a:pPr>
            <a:endParaRPr lang="en-US" sz="2000">
              <a:ea typeface="+mn-lt"/>
              <a:cs typeface="+mn-lt"/>
            </a:endParaRPr>
          </a:p>
          <a:p>
            <a:pPr>
              <a:buFont typeface="Arial,Sans-Serif"/>
              <a:buChar char="•"/>
            </a:pPr>
            <a:endParaRPr lang="en-US" sz="2000">
              <a:ea typeface="+mn-lt"/>
              <a:cs typeface="+mn-lt"/>
            </a:endParaRPr>
          </a:p>
          <a:p>
            <a:pPr>
              <a:buFont typeface="Arial,Sans-Serif"/>
              <a:buChar char="•"/>
            </a:pPr>
            <a:endParaRPr lang="en-US" sz="2000">
              <a:ea typeface="+mn-lt"/>
              <a:cs typeface="+mn-lt"/>
            </a:endParaRPr>
          </a:p>
          <a:p>
            <a:pPr>
              <a:buFont typeface="Arial,Sans-Serif"/>
              <a:buChar char="•"/>
            </a:pPr>
            <a:endParaRPr lang="en-US" sz="2000">
              <a:ea typeface="+mn-lt"/>
              <a:cs typeface="+mn-lt"/>
            </a:endParaRPr>
          </a:p>
          <a:p>
            <a:pPr>
              <a:buFont typeface="Arial,Sans-Serif"/>
              <a:buChar char="•"/>
            </a:pPr>
            <a:r>
              <a:rPr lang="en-US" sz="2000" b="1">
                <a:ea typeface="+mn-lt"/>
                <a:cs typeface="+mn-lt"/>
              </a:rPr>
              <a:t>Working of IRHM</a:t>
            </a:r>
          </a:p>
          <a:p>
            <a:pPr>
              <a:buFont typeface="Arial,Sans-Serif"/>
              <a:buChar char="•"/>
            </a:pPr>
            <a:endParaRPr lang="en-US" sz="2000" b="1">
              <a:ea typeface="+mn-lt"/>
              <a:cs typeface="+mn-lt"/>
            </a:endParaRPr>
          </a:p>
          <a:p>
            <a:pPr>
              <a:buFont typeface="Arial,Sans-Serif"/>
              <a:buChar char="•"/>
            </a:pPr>
            <a:endParaRPr lang="en-US" sz="2000" b="1">
              <a:ea typeface="+mn-lt"/>
              <a:cs typeface="+mn-lt"/>
            </a:endParaRPr>
          </a:p>
          <a:p>
            <a:pPr>
              <a:buFont typeface="Arial,Sans-Serif"/>
              <a:buChar char="•"/>
            </a:pPr>
            <a:endParaRPr lang="en-US" sz="2000" b="1">
              <a:ea typeface="+mn-lt"/>
              <a:cs typeface="+mn-lt"/>
            </a:endParaRPr>
          </a:p>
          <a:p>
            <a:pPr>
              <a:buFont typeface="Arial,Sans-Serif"/>
              <a:buChar char="•"/>
            </a:pPr>
            <a:endParaRPr lang="en-US" sz="2000" b="1">
              <a:ea typeface="+mn-lt"/>
              <a:cs typeface="+mn-lt"/>
            </a:endParaRPr>
          </a:p>
          <a:p>
            <a:pPr>
              <a:buFont typeface="Arial,Sans-Serif"/>
              <a:buChar char="•"/>
            </a:pPr>
            <a:endParaRPr lang="en-US" sz="2000" b="1">
              <a:ea typeface="+mn-lt"/>
              <a:cs typeface="+mn-lt"/>
            </a:endParaRPr>
          </a:p>
          <a:p>
            <a:pPr>
              <a:buFont typeface="Arial,Sans-Serif"/>
              <a:buChar char="•"/>
            </a:pPr>
            <a:endParaRPr lang="en-US" sz="2000" b="1">
              <a:ea typeface="+mn-lt"/>
              <a:cs typeface="+mn-lt"/>
            </a:endParaRPr>
          </a:p>
          <a:p>
            <a:pPr>
              <a:buFont typeface="Arial,Sans-Serif"/>
              <a:buChar char="•"/>
            </a:pPr>
            <a:endParaRPr lang="en-US" sz="2000" b="1">
              <a:ea typeface="+mn-lt"/>
              <a:cs typeface="+mn-lt"/>
            </a:endParaRPr>
          </a:p>
          <a:p>
            <a:pPr>
              <a:buFont typeface="Arial,Sans-Serif"/>
              <a:buChar char="•"/>
            </a:pPr>
            <a:endParaRPr lang="en-US" sz="2000" b="1">
              <a:ea typeface="+mn-lt"/>
              <a:cs typeface="+mn-lt"/>
            </a:endParaRPr>
          </a:p>
          <a:p>
            <a:pPr>
              <a:buFont typeface="Arial,Sans-Serif"/>
              <a:buChar char="•"/>
            </a:pPr>
            <a:endParaRPr lang="en-US" sz="2000" b="1">
              <a:ea typeface="+mn-lt"/>
              <a:cs typeface="+mn-lt"/>
            </a:endParaRPr>
          </a:p>
          <a:p>
            <a:pPr>
              <a:buFont typeface="Arial,Sans-Serif"/>
              <a:buChar char="•"/>
            </a:pPr>
            <a:endParaRPr lang="en-US" sz="2000" b="1">
              <a:ea typeface="+mn-lt"/>
              <a:cs typeface="+mn-lt"/>
            </a:endParaRPr>
          </a:p>
          <a:p>
            <a:pPr>
              <a:buFont typeface="Arial,Sans-Serif"/>
              <a:buChar char="•"/>
            </a:pPr>
            <a:endParaRPr lang="en-US" sz="2000" b="1">
              <a:ea typeface="+mn-lt"/>
              <a:cs typeface="+mn-lt"/>
            </a:endParaRPr>
          </a:p>
          <a:p>
            <a:pPr>
              <a:buFont typeface="Arial,Sans-Serif"/>
              <a:buChar char="•"/>
            </a:pPr>
            <a:endParaRPr lang="en-US" sz="2000" b="1">
              <a:ea typeface="+mn-lt"/>
              <a:cs typeface="+mn-lt"/>
            </a:endParaRPr>
          </a:p>
          <a:p>
            <a:pPr>
              <a:buFont typeface="Arial,Sans-Serif"/>
              <a:buChar char="•"/>
            </a:pPr>
            <a:endParaRPr lang="en-US" sz="2000" b="1">
              <a:ea typeface="+mn-lt"/>
              <a:cs typeface="+mn-lt"/>
            </a:endParaRPr>
          </a:p>
          <a:p>
            <a:pPr>
              <a:buFont typeface="Arial,Sans-Serif"/>
              <a:buChar char="•"/>
            </a:pPr>
            <a:endParaRPr lang="en-US" sz="2000" b="1">
              <a:ea typeface="+mn-lt"/>
              <a:cs typeface="+mn-lt"/>
            </a:endParaRPr>
          </a:p>
          <a:p>
            <a:pPr>
              <a:buFont typeface="Arial,Sans-Serif"/>
              <a:buChar char="•"/>
            </a:pPr>
            <a:endParaRPr lang="en-US" sz="2000" b="1">
              <a:ea typeface="+mn-lt"/>
              <a:cs typeface="+mn-lt"/>
            </a:endParaRPr>
          </a:p>
          <a:p>
            <a:pPr>
              <a:buFont typeface="Arial,Sans-Serif"/>
              <a:buChar char="•"/>
            </a:pPr>
            <a:endParaRPr lang="en-US" sz="2000" b="1">
              <a:ea typeface="+mn-lt"/>
              <a:cs typeface="+mn-lt"/>
            </a:endParaRPr>
          </a:p>
          <a:p>
            <a:pPr>
              <a:buFont typeface="Arial,Sans-Serif"/>
              <a:buChar char="•"/>
            </a:pPr>
            <a:endParaRPr lang="en-US" sz="2000" b="1">
              <a:ea typeface="+mn-lt"/>
              <a:cs typeface="+mn-lt"/>
            </a:endParaRPr>
          </a:p>
          <a:p>
            <a:pPr>
              <a:buFont typeface="Arial,Sans-Serif"/>
              <a:buChar char="•"/>
            </a:pPr>
            <a:endParaRPr lang="en-US" sz="2000" b="1">
              <a:ea typeface="+mn-lt"/>
              <a:cs typeface="+mn-lt"/>
            </a:endParaRPr>
          </a:p>
          <a:p>
            <a:pPr>
              <a:buFont typeface="Arial,Sans-Serif"/>
              <a:buChar char="•"/>
            </a:pPr>
            <a:endParaRPr lang="en-US" sz="2000" b="1">
              <a:ea typeface="+mn-lt"/>
              <a:cs typeface="+mn-lt"/>
            </a:endParaRPr>
          </a:p>
          <a:p>
            <a:pPr>
              <a:buFont typeface="Arial,Sans-Serif"/>
              <a:buChar char="•"/>
            </a:pPr>
            <a:endParaRPr lang="en-US" sz="2000" b="1">
              <a:ea typeface="+mn-lt"/>
              <a:cs typeface="+mn-lt"/>
            </a:endParaRPr>
          </a:p>
          <a:p>
            <a:pPr>
              <a:buFont typeface="Arial,Sans-Serif"/>
              <a:buChar char="•"/>
            </a:pPr>
            <a:endParaRPr lang="en-US" sz="2000" b="1">
              <a:ea typeface="+mn-lt"/>
              <a:cs typeface="+mn-lt"/>
            </a:endParaRPr>
          </a:p>
          <a:p>
            <a:pPr>
              <a:buFont typeface="Arial,Sans-Serif"/>
              <a:buChar char="•"/>
            </a:pPr>
            <a:endParaRPr lang="en-US" sz="2000" b="1">
              <a:ea typeface="+mn-lt"/>
              <a:cs typeface="+mn-lt"/>
            </a:endParaRPr>
          </a:p>
          <a:p>
            <a:pPr>
              <a:buFont typeface="Arial,Sans-Serif"/>
              <a:buChar char="•"/>
            </a:pPr>
            <a:endParaRPr lang="en-US" sz="2000" b="1">
              <a:ea typeface="+mn-lt"/>
              <a:cs typeface="+mn-lt"/>
            </a:endParaRPr>
          </a:p>
          <a:p>
            <a:pPr>
              <a:buFont typeface="Arial,Sans-Serif"/>
              <a:buChar char="•"/>
            </a:pPr>
            <a:endParaRPr lang="en-US" sz="2000" b="1">
              <a:ea typeface="+mn-lt"/>
              <a:cs typeface="+mn-lt"/>
            </a:endParaRPr>
          </a:p>
          <a:p>
            <a:pPr>
              <a:buFont typeface="Arial,Sans-Serif"/>
              <a:buChar char="•"/>
            </a:pPr>
            <a:endParaRPr lang="en-US" sz="2000">
              <a:ea typeface="+mn-lt"/>
              <a:cs typeface="+mn-lt"/>
            </a:endParaRPr>
          </a:p>
          <a:p>
            <a:pPr>
              <a:buFont typeface="Arial,Sans-Serif"/>
              <a:buChar char="•"/>
            </a:pPr>
            <a:endParaRPr lang="en-US" sz="2000">
              <a:ea typeface="+mn-lt"/>
              <a:cs typeface="+mn-lt"/>
            </a:endParaRPr>
          </a:p>
          <a:p>
            <a:pPr>
              <a:buFont typeface="Arial,Sans-Serif"/>
              <a:buChar char="•"/>
            </a:pPr>
            <a:endParaRPr lang="en-US" sz="2000">
              <a:ea typeface="+mn-lt"/>
              <a:cs typeface="+mn-lt"/>
            </a:endParaRPr>
          </a:p>
          <a:p>
            <a:pPr>
              <a:buFont typeface="Arial,Sans-Serif"/>
              <a:buChar char="•"/>
            </a:pPr>
            <a:endParaRPr lang="en-US" sz="2000">
              <a:ea typeface="+mn-lt"/>
              <a:cs typeface="+mn-lt"/>
            </a:endParaRPr>
          </a:p>
        </p:txBody>
      </p:sp>
      <p:pic>
        <p:nvPicPr>
          <p:cNvPr id="7" name="Picture 7" descr="Diagram&#10;&#10;Description automatically generated">
            <a:extLst>
              <a:ext uri="{FF2B5EF4-FFF2-40B4-BE49-F238E27FC236}">
                <a16:creationId xmlns:a16="http://schemas.microsoft.com/office/drawing/2014/main" id="{CABD2F0A-C94D-D593-D50D-E5525940199B}"/>
              </a:ext>
            </a:extLst>
          </p:cNvPr>
          <p:cNvPicPr>
            <a:picLocks noChangeAspect="1"/>
          </p:cNvPicPr>
          <p:nvPr/>
        </p:nvPicPr>
        <p:blipFill>
          <a:blip r:embed="rId2"/>
          <a:stretch>
            <a:fillRect/>
          </a:stretch>
        </p:blipFill>
        <p:spPr>
          <a:xfrm>
            <a:off x="4776952" y="1210408"/>
            <a:ext cx="4727027" cy="4397770"/>
          </a:xfrm>
          <a:prstGeom prst="rect">
            <a:avLst/>
          </a:prstGeom>
        </p:spPr>
      </p:pic>
    </p:spTree>
    <p:extLst>
      <p:ext uri="{BB962C8B-B14F-4D97-AF65-F5344CB8AC3E}">
        <p14:creationId xmlns:p14="http://schemas.microsoft.com/office/powerpoint/2010/main" val="32758636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26" name="Rectangle 52">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7" name="Freeform: Shape 54">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C7EA142-A83F-1097-1248-F8DEC4D70E0A}"/>
              </a:ext>
            </a:extLst>
          </p:cNvPr>
          <p:cNvSpPr>
            <a:spLocks noGrp="1"/>
          </p:cNvSpPr>
          <p:nvPr>
            <p:ph type="title"/>
          </p:nvPr>
        </p:nvSpPr>
        <p:spPr>
          <a:xfrm>
            <a:off x="686834" y="1153572"/>
            <a:ext cx="3200400" cy="4461163"/>
          </a:xfrm>
        </p:spPr>
        <p:txBody>
          <a:bodyPr>
            <a:normAutofit/>
          </a:bodyPr>
          <a:lstStyle/>
          <a:p>
            <a:r>
              <a:rPr lang="en-US" sz="2400" b="1">
                <a:solidFill>
                  <a:schemeClr val="bg1"/>
                </a:solidFill>
                <a:ea typeface="+mj-lt"/>
                <a:cs typeface="Calibri Light"/>
              </a:rPr>
              <a:t>6.</a:t>
            </a:r>
            <a:r>
              <a:rPr lang="en-US" sz="2400" b="1">
                <a:solidFill>
                  <a:schemeClr val="bg1"/>
                </a:solidFill>
              </a:rPr>
              <a:t>Item Recommendation Using Hybrid Method</a:t>
            </a:r>
            <a:endParaRPr lang="en-US" sz="2400" b="1">
              <a:solidFill>
                <a:schemeClr val="bg1"/>
              </a:solidFill>
              <a:ea typeface="+mj-lt"/>
              <a:cs typeface="Calibri Light"/>
            </a:endParaRPr>
          </a:p>
          <a:p>
            <a:br>
              <a:rPr lang="en-US" sz="2400" b="1">
                <a:ea typeface="+mj-lt"/>
                <a:cs typeface="Calibri Light"/>
              </a:rPr>
            </a:br>
            <a:r>
              <a:rPr lang="en-US" sz="2400" b="1">
                <a:solidFill>
                  <a:schemeClr val="bg1"/>
                </a:solidFill>
                <a:ea typeface="+mj-lt"/>
                <a:cs typeface="Calibri Light"/>
              </a:rPr>
              <a:t>Aurthor's name:- </a:t>
            </a:r>
            <a:r>
              <a:rPr lang="en-US" sz="2400">
                <a:solidFill>
                  <a:schemeClr val="bg1"/>
                </a:solidFill>
                <a:ea typeface="+mj-lt"/>
                <a:cs typeface="+mj-lt"/>
              </a:rPr>
              <a:t>M. </a:t>
            </a:r>
            <a:r>
              <a:rPr lang="en-US" sz="2400" b="1" err="1">
                <a:solidFill>
                  <a:schemeClr val="bg1"/>
                </a:solidFill>
                <a:ea typeface="+mj-lt"/>
                <a:cs typeface="+mj-lt"/>
              </a:rPr>
              <a:t>Munafur</a:t>
            </a:r>
            <a:r>
              <a:rPr lang="en-US" sz="2400" b="1">
                <a:solidFill>
                  <a:schemeClr val="bg1"/>
                </a:solidFill>
                <a:ea typeface="+mj-lt"/>
                <a:cs typeface="+mj-lt"/>
              </a:rPr>
              <a:t> Hussaina1, R. Parimala2 </a:t>
            </a:r>
            <a:r>
              <a:rPr lang="en-US" sz="2400">
                <a:ea typeface="+mj-lt"/>
                <a:cs typeface="+mj-lt"/>
              </a:rPr>
              <a:t>,</a:t>
            </a:r>
            <a:br>
              <a:rPr lang="en-US" sz="2400" b="1">
                <a:ea typeface="+mj-lt"/>
                <a:cs typeface="+mj-lt"/>
              </a:rPr>
            </a:br>
            <a:br>
              <a:rPr lang="en-US" sz="2400" b="1">
                <a:ea typeface="+mj-lt"/>
                <a:cs typeface="+mj-lt"/>
              </a:rPr>
            </a:br>
            <a:r>
              <a:rPr lang="en-US" sz="2400" b="1">
                <a:solidFill>
                  <a:schemeClr val="bg1"/>
                </a:solidFill>
                <a:ea typeface="+mj-lt"/>
                <a:cs typeface="Calibri Light"/>
              </a:rPr>
              <a:t>Year of publication:- </a:t>
            </a:r>
            <a:br>
              <a:rPr lang="en-US" sz="2400" b="1">
                <a:ea typeface="+mj-lt"/>
                <a:cs typeface="Calibri Light"/>
              </a:rPr>
            </a:br>
            <a:r>
              <a:rPr lang="en-US" sz="2400" b="1">
                <a:solidFill>
                  <a:schemeClr val="bg1"/>
                </a:solidFill>
                <a:ea typeface="+mj-lt"/>
                <a:cs typeface="Calibri Light"/>
              </a:rPr>
              <a:t>2018 (</a:t>
            </a:r>
            <a:r>
              <a:rPr lang="en-US" sz="2400" b="1" err="1">
                <a:solidFill>
                  <a:schemeClr val="bg1"/>
                </a:solidFill>
                <a:ea typeface="+mj-lt"/>
                <a:cs typeface="Calibri Light"/>
              </a:rPr>
              <a:t>june</a:t>
            </a:r>
            <a:r>
              <a:rPr lang="en-US" sz="2400" b="1">
                <a:solidFill>
                  <a:schemeClr val="bg1"/>
                </a:solidFill>
                <a:ea typeface="+mj-lt"/>
                <a:cs typeface="Calibri Light"/>
              </a:rPr>
              <a:t>)</a:t>
            </a:r>
            <a:endParaRPr lang="en-US" sz="2400" b="1">
              <a:solidFill>
                <a:schemeClr val="bg1"/>
              </a:solidFill>
              <a:ea typeface="Calibri Light"/>
              <a:cs typeface="Calibri Light"/>
            </a:endParaRPr>
          </a:p>
        </p:txBody>
      </p:sp>
      <p:sp>
        <p:nvSpPr>
          <p:cNvPr id="428" name="Arc 56">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AB01B5C-B324-56FE-6487-8B0DDB52D2F1}"/>
              </a:ext>
            </a:extLst>
          </p:cNvPr>
          <p:cNvSpPr>
            <a:spLocks noGrp="1"/>
          </p:cNvSpPr>
          <p:nvPr>
            <p:ph idx="1"/>
          </p:nvPr>
        </p:nvSpPr>
        <p:spPr>
          <a:xfrm>
            <a:off x="4447308" y="122404"/>
            <a:ext cx="6906491" cy="6502918"/>
          </a:xfrm>
        </p:spPr>
        <p:txBody>
          <a:bodyPr vert="horz" lIns="91440" tIns="45720" rIns="91440" bIns="45720" rtlCol="0" anchor="ctr">
            <a:noAutofit/>
          </a:bodyPr>
          <a:lstStyle/>
          <a:p>
            <a:pPr>
              <a:buFont typeface="Arial"/>
              <a:buChar char="•"/>
            </a:pPr>
            <a:r>
              <a:rPr lang="en-US" sz="2000" b="1">
                <a:solidFill>
                  <a:schemeClr val="bg1"/>
                </a:solidFill>
                <a:latin typeface="Calibri Light"/>
                <a:ea typeface="+mn-lt"/>
                <a:cs typeface="Calibri Light"/>
              </a:rPr>
              <a:t>4.HybriModel for Solving Cold-star</a:t>
            </a:r>
            <a:br>
              <a:rPr lang="en-US" sz="2000" b="1">
                <a:latin typeface="Calibri Light"/>
                <a:ea typeface="+mn-lt"/>
                <a:cs typeface="Calibri Light"/>
              </a:rPr>
            </a:br>
            <a:endParaRPr lang="en-US" sz="2000" b="1">
              <a:solidFill>
                <a:schemeClr val="bg1"/>
              </a:solidFill>
              <a:latin typeface="Calibri Light"/>
              <a:ea typeface="+mn-lt"/>
              <a:cs typeface="Calibri Light"/>
            </a:endParaRPr>
          </a:p>
          <a:p>
            <a:pPr>
              <a:buFont typeface="Arial,Sans-Serif"/>
              <a:buChar char="•"/>
            </a:pPr>
            <a:endParaRPr lang="en-US" sz="2000">
              <a:ea typeface="+mn-lt"/>
              <a:cs typeface="+mn-lt"/>
            </a:endParaRPr>
          </a:p>
          <a:p>
            <a:pPr>
              <a:buFont typeface="Arial,Sans-Serif"/>
              <a:buChar char="•"/>
            </a:pPr>
            <a:endParaRPr lang="en-US" sz="2000">
              <a:ea typeface="+mn-lt"/>
              <a:cs typeface="+mn-lt"/>
            </a:endParaRPr>
          </a:p>
          <a:p>
            <a:pPr>
              <a:buFont typeface="Arial,Sans-Serif"/>
              <a:buChar char="•"/>
            </a:pPr>
            <a:endParaRPr lang="en-US" sz="2000">
              <a:ea typeface="+mn-lt"/>
              <a:cs typeface="+mn-lt"/>
            </a:endParaRPr>
          </a:p>
          <a:p>
            <a:pPr>
              <a:buFont typeface="Arial,Sans-Serif"/>
              <a:buChar char="•"/>
            </a:pPr>
            <a:endParaRPr lang="en-US" sz="2000">
              <a:ea typeface="+mn-lt"/>
              <a:cs typeface="+mn-lt"/>
            </a:endParaRPr>
          </a:p>
          <a:p>
            <a:pPr>
              <a:buFont typeface="Arial,Sans-Serif"/>
              <a:buChar char="•"/>
            </a:pPr>
            <a:endParaRPr lang="en-US" sz="2000">
              <a:ea typeface="+mn-lt"/>
              <a:cs typeface="+mn-lt"/>
            </a:endParaRPr>
          </a:p>
          <a:p>
            <a:pPr>
              <a:buFont typeface="Arial,Sans-Serif"/>
              <a:buChar char="•"/>
            </a:pPr>
            <a:endParaRPr lang="en-US" sz="2000">
              <a:ea typeface="+mn-lt"/>
              <a:cs typeface="+mn-lt"/>
            </a:endParaRPr>
          </a:p>
          <a:p>
            <a:pPr>
              <a:buFont typeface="Arial,Sans-Serif"/>
              <a:buChar char="•"/>
            </a:pPr>
            <a:endParaRPr lang="en-US" sz="2000">
              <a:ea typeface="+mn-lt"/>
              <a:cs typeface="+mn-lt"/>
            </a:endParaRPr>
          </a:p>
          <a:p>
            <a:pPr>
              <a:buFont typeface="Arial,Sans-Serif"/>
              <a:buChar char="•"/>
            </a:pPr>
            <a:endParaRPr lang="en-US" sz="2000">
              <a:ea typeface="+mn-lt"/>
              <a:cs typeface="+mn-lt"/>
            </a:endParaRPr>
          </a:p>
          <a:p>
            <a:pPr>
              <a:buFont typeface="Arial,Sans-Serif"/>
              <a:buChar char="•"/>
            </a:pPr>
            <a:endParaRPr lang="en-US" sz="2000">
              <a:ea typeface="+mn-lt"/>
              <a:cs typeface="+mn-lt"/>
            </a:endParaRPr>
          </a:p>
          <a:p>
            <a:pPr>
              <a:buFont typeface="Arial,Sans-Serif"/>
              <a:buChar char="•"/>
            </a:pPr>
            <a:endParaRPr lang="en-US" sz="2000">
              <a:ea typeface="+mn-lt"/>
              <a:cs typeface="+mn-lt"/>
            </a:endParaRPr>
          </a:p>
          <a:p>
            <a:pPr marL="0" indent="0">
              <a:buNone/>
            </a:pPr>
            <a:endParaRPr lang="en-US" sz="2000">
              <a:ea typeface="+mn-lt"/>
              <a:cs typeface="+mn-lt"/>
            </a:endParaRPr>
          </a:p>
          <a:p>
            <a:pPr>
              <a:buFont typeface="Arial,Sans-Serif"/>
              <a:buChar char="•"/>
            </a:pPr>
            <a:endParaRPr lang="en-US" sz="2000" b="1">
              <a:ea typeface="+mn-lt"/>
              <a:cs typeface="+mn-lt"/>
            </a:endParaRPr>
          </a:p>
          <a:p>
            <a:pPr marL="0" indent="0">
              <a:buNone/>
            </a:pPr>
            <a:endParaRPr lang="en-US" sz="2000" b="1">
              <a:ea typeface="+mn-lt"/>
              <a:cs typeface="+mn-lt"/>
            </a:endParaRPr>
          </a:p>
          <a:p>
            <a:pPr marL="0" indent="0">
              <a:buNone/>
            </a:pPr>
            <a:endParaRPr lang="en-US" sz="2000" b="1">
              <a:ea typeface="+mn-lt"/>
              <a:cs typeface="+mn-lt"/>
            </a:endParaRPr>
          </a:p>
          <a:p>
            <a:pPr marL="0" indent="0">
              <a:buNone/>
            </a:pPr>
            <a:endParaRPr lang="en-US" sz="2000" b="1">
              <a:ea typeface="+mn-lt"/>
              <a:cs typeface="+mn-lt"/>
            </a:endParaRPr>
          </a:p>
          <a:p>
            <a:pPr marL="0" indent="0">
              <a:buNone/>
            </a:pPr>
            <a:endParaRPr lang="en-US" sz="2000" b="1">
              <a:ea typeface="+mn-lt"/>
              <a:cs typeface="+mn-lt"/>
            </a:endParaRPr>
          </a:p>
          <a:p>
            <a:pPr marL="0" indent="0">
              <a:buNone/>
            </a:pPr>
            <a:endParaRPr lang="en-US" sz="2000" b="1">
              <a:ea typeface="+mn-lt"/>
              <a:cs typeface="+mn-lt"/>
            </a:endParaRPr>
          </a:p>
          <a:p>
            <a:pPr marL="0" indent="0">
              <a:buNone/>
            </a:pPr>
            <a:endParaRPr lang="en-US" sz="2000" b="1">
              <a:ea typeface="+mn-lt"/>
              <a:cs typeface="+mn-lt"/>
            </a:endParaRPr>
          </a:p>
          <a:p>
            <a:pPr marL="0" indent="0">
              <a:buNone/>
            </a:pPr>
            <a:endParaRPr lang="en-US" sz="2000" b="1">
              <a:ea typeface="+mn-lt"/>
              <a:cs typeface="+mn-lt"/>
            </a:endParaRPr>
          </a:p>
          <a:p>
            <a:pPr marL="0" indent="0">
              <a:buNone/>
            </a:pPr>
            <a:endParaRPr lang="en-US" sz="2000" b="1">
              <a:ea typeface="+mn-lt"/>
              <a:cs typeface="+mn-lt"/>
            </a:endParaRPr>
          </a:p>
          <a:p>
            <a:pPr marL="0" indent="0">
              <a:buNone/>
            </a:pPr>
            <a:r>
              <a:rPr lang="en-US" sz="2400" b="1">
                <a:ea typeface="+mn-lt"/>
                <a:cs typeface="+mn-lt"/>
              </a:rPr>
              <a:t>Conclusion:</a:t>
            </a:r>
            <a:endParaRPr lang="en-US" sz="2400"/>
          </a:p>
          <a:p>
            <a:pPr>
              <a:buFont typeface="Arial,Sans-Serif"/>
              <a:buChar char="•"/>
            </a:pPr>
            <a:r>
              <a:rPr lang="en-US" sz="2000">
                <a:ea typeface="+mn-lt"/>
                <a:cs typeface="+mn-lt"/>
              </a:rPr>
              <a:t> Using of ratings gives clarity to the user for the products. The system focuses on recommendation of items /products to the users. Proposed systems for item recommendation using Hybrid method have competence to attract new customers and retain existing ones</a:t>
            </a:r>
            <a:endParaRPr lang="en-US" sz="2000" b="1">
              <a:ea typeface="+mn-lt"/>
              <a:cs typeface="+mn-lt"/>
            </a:endParaRPr>
          </a:p>
          <a:p>
            <a:pPr>
              <a:buFont typeface="Arial,Sans-Serif"/>
              <a:buChar char="•"/>
            </a:pPr>
            <a:endParaRPr lang="en-US" sz="2000" b="1">
              <a:ea typeface="+mn-lt"/>
              <a:cs typeface="+mn-lt"/>
            </a:endParaRPr>
          </a:p>
          <a:p>
            <a:pPr>
              <a:buFont typeface="Arial,Sans-Serif"/>
              <a:buChar char="•"/>
            </a:pPr>
            <a:endParaRPr lang="en-US" sz="2000" b="1">
              <a:ea typeface="+mn-lt"/>
              <a:cs typeface="+mn-lt"/>
            </a:endParaRPr>
          </a:p>
          <a:p>
            <a:pPr>
              <a:buFont typeface="Arial,Sans-Serif"/>
              <a:buChar char="•"/>
            </a:pPr>
            <a:endParaRPr lang="en-US" sz="2000" b="1">
              <a:ea typeface="+mn-lt"/>
              <a:cs typeface="+mn-lt"/>
            </a:endParaRPr>
          </a:p>
          <a:p>
            <a:pPr>
              <a:buFont typeface="Arial,Sans-Serif"/>
              <a:buChar char="•"/>
            </a:pPr>
            <a:endParaRPr lang="en-US" sz="2000" b="1">
              <a:ea typeface="+mn-lt"/>
              <a:cs typeface="+mn-lt"/>
            </a:endParaRPr>
          </a:p>
          <a:p>
            <a:pPr>
              <a:buFont typeface="Arial,Sans-Serif"/>
              <a:buChar char="•"/>
            </a:pPr>
            <a:endParaRPr lang="en-US" sz="2000" b="1">
              <a:ea typeface="+mn-lt"/>
              <a:cs typeface="+mn-lt"/>
            </a:endParaRPr>
          </a:p>
          <a:p>
            <a:pPr>
              <a:buFont typeface="Arial,Sans-Serif"/>
              <a:buChar char="•"/>
            </a:pPr>
            <a:endParaRPr lang="en-US" sz="2000" b="1">
              <a:ea typeface="+mn-lt"/>
              <a:cs typeface="+mn-lt"/>
            </a:endParaRPr>
          </a:p>
          <a:p>
            <a:pPr>
              <a:buFont typeface="Arial,Sans-Serif"/>
              <a:buChar char="•"/>
            </a:pPr>
            <a:endParaRPr lang="en-US" sz="2000" b="1">
              <a:ea typeface="+mn-lt"/>
              <a:cs typeface="+mn-lt"/>
            </a:endParaRPr>
          </a:p>
          <a:p>
            <a:pPr>
              <a:buFont typeface="Arial,Sans-Serif"/>
              <a:buChar char="•"/>
            </a:pPr>
            <a:endParaRPr lang="en-US" sz="2000" b="1">
              <a:ea typeface="+mn-lt"/>
              <a:cs typeface="+mn-lt"/>
            </a:endParaRPr>
          </a:p>
          <a:p>
            <a:pPr>
              <a:buFont typeface="Arial,Sans-Serif"/>
              <a:buChar char="•"/>
            </a:pPr>
            <a:endParaRPr lang="en-US" sz="2000" b="1">
              <a:ea typeface="+mn-lt"/>
              <a:cs typeface="+mn-lt"/>
            </a:endParaRPr>
          </a:p>
          <a:p>
            <a:pPr>
              <a:buFont typeface="Arial,Sans-Serif"/>
              <a:buChar char="•"/>
            </a:pPr>
            <a:endParaRPr lang="en-US" sz="2000" b="1">
              <a:ea typeface="+mn-lt"/>
              <a:cs typeface="+mn-lt"/>
            </a:endParaRPr>
          </a:p>
          <a:p>
            <a:pPr>
              <a:buFont typeface="Arial,Sans-Serif"/>
              <a:buChar char="•"/>
            </a:pPr>
            <a:endParaRPr lang="en-US" sz="2000" b="1">
              <a:ea typeface="+mn-lt"/>
              <a:cs typeface="+mn-lt"/>
            </a:endParaRPr>
          </a:p>
          <a:p>
            <a:pPr>
              <a:buFont typeface="Arial,Sans-Serif"/>
              <a:buChar char="•"/>
            </a:pPr>
            <a:endParaRPr lang="en-US" sz="2000" b="1">
              <a:ea typeface="+mn-lt"/>
              <a:cs typeface="+mn-lt"/>
            </a:endParaRPr>
          </a:p>
          <a:p>
            <a:pPr>
              <a:buFont typeface="Arial,Sans-Serif"/>
              <a:buChar char="•"/>
            </a:pPr>
            <a:endParaRPr lang="en-US" sz="2000" b="1">
              <a:ea typeface="+mn-lt"/>
              <a:cs typeface="+mn-lt"/>
            </a:endParaRPr>
          </a:p>
          <a:p>
            <a:pPr>
              <a:buFont typeface="Arial,Sans-Serif"/>
              <a:buChar char="•"/>
            </a:pPr>
            <a:endParaRPr lang="en-US" sz="2000" b="1">
              <a:ea typeface="+mn-lt"/>
              <a:cs typeface="+mn-lt"/>
            </a:endParaRPr>
          </a:p>
          <a:p>
            <a:pPr>
              <a:buFont typeface="Arial,Sans-Serif"/>
              <a:buChar char="•"/>
            </a:pPr>
            <a:endParaRPr lang="en-US" sz="2000" b="1">
              <a:ea typeface="+mn-lt"/>
              <a:cs typeface="+mn-lt"/>
            </a:endParaRPr>
          </a:p>
          <a:p>
            <a:pPr>
              <a:buFont typeface="Arial,Sans-Serif"/>
              <a:buChar char="•"/>
            </a:pPr>
            <a:endParaRPr lang="en-US" sz="2000" b="1">
              <a:ea typeface="+mn-lt"/>
              <a:cs typeface="+mn-lt"/>
            </a:endParaRPr>
          </a:p>
          <a:p>
            <a:pPr>
              <a:buFont typeface="Arial,Sans-Serif"/>
              <a:buChar char="•"/>
            </a:pPr>
            <a:endParaRPr lang="en-US" sz="2000" b="1">
              <a:ea typeface="+mn-lt"/>
              <a:cs typeface="+mn-lt"/>
            </a:endParaRPr>
          </a:p>
          <a:p>
            <a:pPr>
              <a:buFont typeface="Arial,Sans-Serif"/>
              <a:buChar char="•"/>
            </a:pPr>
            <a:endParaRPr lang="en-US" sz="2000" b="1">
              <a:ea typeface="+mn-lt"/>
              <a:cs typeface="+mn-lt"/>
            </a:endParaRPr>
          </a:p>
          <a:p>
            <a:pPr>
              <a:buFont typeface="Arial,Sans-Serif"/>
              <a:buChar char="•"/>
            </a:pPr>
            <a:endParaRPr lang="en-US" sz="2000" b="1">
              <a:ea typeface="+mn-lt"/>
              <a:cs typeface="+mn-lt"/>
            </a:endParaRPr>
          </a:p>
          <a:p>
            <a:pPr>
              <a:buFont typeface="Arial,Sans-Serif"/>
              <a:buChar char="•"/>
            </a:pPr>
            <a:endParaRPr lang="en-US" sz="2000" b="1">
              <a:ea typeface="+mn-lt"/>
              <a:cs typeface="+mn-lt"/>
            </a:endParaRPr>
          </a:p>
          <a:p>
            <a:pPr>
              <a:buFont typeface="Arial,Sans-Serif"/>
              <a:buChar char="•"/>
            </a:pPr>
            <a:endParaRPr lang="en-US" sz="2000">
              <a:ea typeface="+mn-lt"/>
              <a:cs typeface="+mn-lt"/>
            </a:endParaRPr>
          </a:p>
          <a:p>
            <a:pPr>
              <a:buFont typeface="Arial,Sans-Serif"/>
              <a:buChar char="•"/>
            </a:pPr>
            <a:endParaRPr lang="en-US" sz="2000">
              <a:ea typeface="+mn-lt"/>
              <a:cs typeface="+mn-lt"/>
            </a:endParaRPr>
          </a:p>
          <a:p>
            <a:pPr>
              <a:buFont typeface="Arial,Sans-Serif"/>
              <a:buChar char="•"/>
            </a:pPr>
            <a:endParaRPr lang="en-US" sz="2000">
              <a:ea typeface="+mn-lt"/>
              <a:cs typeface="+mn-lt"/>
            </a:endParaRPr>
          </a:p>
          <a:p>
            <a:pPr>
              <a:buFont typeface="Arial,Sans-Serif"/>
              <a:buChar char="•"/>
            </a:pPr>
            <a:endParaRPr lang="en-US" sz="2000">
              <a:ea typeface="+mn-lt"/>
              <a:cs typeface="+mn-lt"/>
            </a:endParaRPr>
          </a:p>
        </p:txBody>
      </p:sp>
    </p:spTree>
    <p:extLst>
      <p:ext uri="{BB962C8B-B14F-4D97-AF65-F5344CB8AC3E}">
        <p14:creationId xmlns:p14="http://schemas.microsoft.com/office/powerpoint/2010/main" val="19976098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26" name="Rectangle 52">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7" name="Freeform: Shape 54">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C7EA142-A83F-1097-1248-F8DEC4D70E0A}"/>
              </a:ext>
            </a:extLst>
          </p:cNvPr>
          <p:cNvSpPr>
            <a:spLocks noGrp="1"/>
          </p:cNvSpPr>
          <p:nvPr>
            <p:ph type="title"/>
          </p:nvPr>
        </p:nvSpPr>
        <p:spPr>
          <a:xfrm>
            <a:off x="-9476" y="1153572"/>
            <a:ext cx="3896710" cy="3804267"/>
          </a:xfrm>
        </p:spPr>
        <p:txBody>
          <a:bodyPr>
            <a:normAutofit fontScale="90000"/>
          </a:bodyPr>
          <a:lstStyle/>
          <a:p>
            <a:r>
              <a:rPr lang="en-US" sz="2400" b="1">
                <a:solidFill>
                  <a:schemeClr val="bg1"/>
                </a:solidFill>
                <a:ea typeface="+mj-lt"/>
                <a:cs typeface="Calibri Light"/>
              </a:rPr>
              <a:t>7.</a:t>
            </a:r>
            <a:r>
              <a:rPr lang="en-US" sz="2400" b="1">
                <a:solidFill>
                  <a:schemeClr val="bg1"/>
                </a:solidFill>
                <a:ea typeface="+mj-lt"/>
                <a:cs typeface="+mj-lt"/>
              </a:rPr>
              <a:t> E-Commerce Storytelling Recommendation Using Attentional Domain-Transfer Network and Adversarial Pre-Training</a:t>
            </a:r>
            <a:endParaRPr lang="en-US" sz="2400" b="1">
              <a:solidFill>
                <a:schemeClr val="bg1"/>
              </a:solidFill>
              <a:ea typeface="+mj-lt"/>
              <a:cs typeface="Calibri Light"/>
            </a:endParaRPr>
          </a:p>
          <a:p>
            <a:br>
              <a:rPr lang="en-US" sz="2400" b="1">
                <a:ea typeface="+mj-lt"/>
                <a:cs typeface="Calibri Light"/>
              </a:rPr>
            </a:br>
            <a:r>
              <a:rPr lang="en-US" sz="2400" b="1">
                <a:solidFill>
                  <a:schemeClr val="bg1"/>
                </a:solidFill>
                <a:ea typeface="+mj-lt"/>
                <a:cs typeface="Calibri Light"/>
              </a:rPr>
              <a:t>Aurthor's name: </a:t>
            </a:r>
            <a:r>
              <a:rPr lang="en-US" sz="2400" b="1" err="1">
                <a:solidFill>
                  <a:schemeClr val="bg1"/>
                </a:solidFill>
                <a:ea typeface="+mj-lt"/>
                <a:cs typeface="+mj-lt"/>
              </a:rPr>
              <a:t>Xusong</a:t>
            </a:r>
            <a:r>
              <a:rPr lang="en-US" sz="2400" b="1">
                <a:solidFill>
                  <a:schemeClr val="bg1"/>
                </a:solidFill>
                <a:ea typeface="+mj-lt"/>
                <a:cs typeface="+mj-lt"/>
              </a:rPr>
              <a:t> Chen, </a:t>
            </a:r>
            <a:r>
              <a:rPr lang="en-US" sz="2400" b="1" err="1">
                <a:solidFill>
                  <a:schemeClr val="bg1"/>
                </a:solidFill>
                <a:ea typeface="+mj-lt"/>
                <a:cs typeface="+mj-lt"/>
              </a:rPr>
              <a:t>Chenyi</a:t>
            </a:r>
            <a:r>
              <a:rPr lang="en-US" sz="2400" b="1">
                <a:solidFill>
                  <a:schemeClr val="bg1"/>
                </a:solidFill>
                <a:ea typeface="+mj-lt"/>
                <a:cs typeface="+mj-lt"/>
              </a:rPr>
              <a:t> Lei, Dong Liu, Senior Member, IEEE, </a:t>
            </a:r>
            <a:r>
              <a:rPr lang="en-US" sz="2400" b="1" err="1">
                <a:solidFill>
                  <a:schemeClr val="bg1"/>
                </a:solidFill>
                <a:ea typeface="+mj-lt"/>
                <a:cs typeface="+mj-lt"/>
              </a:rPr>
              <a:t>Guoxin</a:t>
            </a:r>
            <a:r>
              <a:rPr lang="en-US" sz="2400" b="1">
                <a:solidFill>
                  <a:schemeClr val="bg1"/>
                </a:solidFill>
                <a:ea typeface="+mj-lt"/>
                <a:cs typeface="+mj-lt"/>
              </a:rPr>
              <a:t> Wang, </a:t>
            </a:r>
            <a:r>
              <a:rPr lang="en-US" sz="2400" b="1" err="1">
                <a:solidFill>
                  <a:schemeClr val="bg1"/>
                </a:solidFill>
                <a:ea typeface="+mj-lt"/>
                <a:cs typeface="+mj-lt"/>
              </a:rPr>
              <a:t>Haihong</a:t>
            </a:r>
            <a:r>
              <a:rPr lang="en-US" sz="2400" b="1">
                <a:solidFill>
                  <a:schemeClr val="bg1"/>
                </a:solidFill>
                <a:ea typeface="+mj-lt"/>
                <a:cs typeface="+mj-lt"/>
              </a:rPr>
              <a:t> Tang, Zheng-Jun Zha, Member, IEEE, and </a:t>
            </a:r>
            <a:r>
              <a:rPr lang="en-US" sz="2400" b="1" err="1">
                <a:solidFill>
                  <a:schemeClr val="bg1"/>
                </a:solidFill>
                <a:ea typeface="+mj-lt"/>
                <a:cs typeface="+mj-lt"/>
              </a:rPr>
              <a:t>Houqiang</a:t>
            </a:r>
            <a:r>
              <a:rPr lang="en-US" sz="2400" b="1">
                <a:solidFill>
                  <a:schemeClr val="bg1"/>
                </a:solidFill>
                <a:ea typeface="+mj-lt"/>
                <a:cs typeface="+mj-lt"/>
              </a:rPr>
              <a:t> Li, Fellow, IEEE</a:t>
            </a:r>
            <a:br>
              <a:rPr lang="en-US" sz="2400" b="1">
                <a:solidFill>
                  <a:schemeClr val="bg1"/>
                </a:solidFill>
                <a:ea typeface="+mj-lt"/>
                <a:cs typeface="+mj-lt"/>
              </a:rPr>
            </a:br>
            <a:br>
              <a:rPr lang="en-US" sz="2400" b="1">
                <a:ea typeface="+mj-lt"/>
                <a:cs typeface="+mj-lt"/>
              </a:rPr>
            </a:br>
            <a:r>
              <a:rPr lang="en-US" sz="2400" b="1">
                <a:solidFill>
                  <a:schemeClr val="bg1"/>
                </a:solidFill>
                <a:ea typeface="+mj-lt"/>
                <a:cs typeface="Calibri Light"/>
              </a:rPr>
              <a:t>Year of publication:- </a:t>
            </a:r>
            <a:br>
              <a:rPr lang="en-US" sz="2400" b="1">
                <a:ea typeface="+mj-lt"/>
                <a:cs typeface="Calibri Light"/>
              </a:rPr>
            </a:br>
            <a:r>
              <a:rPr lang="en-US" sz="2400" b="1">
                <a:solidFill>
                  <a:schemeClr val="bg1"/>
                </a:solidFill>
                <a:ea typeface="+mj-lt"/>
                <a:cs typeface="Calibri Light"/>
              </a:rPr>
              <a:t>2021</a:t>
            </a:r>
            <a:endParaRPr lang="en-US" sz="2400" b="1">
              <a:solidFill>
                <a:schemeClr val="bg1"/>
              </a:solidFill>
              <a:ea typeface="Calibri Light"/>
              <a:cs typeface="Calibri Light"/>
            </a:endParaRPr>
          </a:p>
        </p:txBody>
      </p:sp>
      <p:sp>
        <p:nvSpPr>
          <p:cNvPr id="428" name="Arc 56">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AB01B5C-B324-56FE-6487-8B0DDB52D2F1}"/>
              </a:ext>
            </a:extLst>
          </p:cNvPr>
          <p:cNvSpPr>
            <a:spLocks noGrp="1"/>
          </p:cNvSpPr>
          <p:nvPr>
            <p:ph idx="1"/>
          </p:nvPr>
        </p:nvSpPr>
        <p:spPr>
          <a:xfrm>
            <a:off x="4447308" y="122404"/>
            <a:ext cx="6906491" cy="7488262"/>
          </a:xfrm>
        </p:spPr>
        <p:txBody>
          <a:bodyPr vert="horz" lIns="91440" tIns="45720" rIns="91440" bIns="45720" rtlCol="0" anchor="ctr">
            <a:noAutofit/>
          </a:bodyPr>
          <a:lstStyle/>
          <a:p>
            <a:pPr>
              <a:buFont typeface="Arial"/>
              <a:buChar char="•"/>
            </a:pPr>
            <a:r>
              <a:rPr lang="en-US" sz="2000" b="1">
                <a:solidFill>
                  <a:schemeClr val="bg1"/>
                </a:solidFill>
                <a:latin typeface="Calibri Light"/>
                <a:ea typeface="+mn-lt"/>
                <a:cs typeface="Calibri Light"/>
              </a:rPr>
              <a:t>4.HybriModel for Solving Cold-star</a:t>
            </a:r>
            <a:br>
              <a:rPr lang="en-US" sz="2000" b="1">
                <a:latin typeface="Calibri Light"/>
                <a:ea typeface="+mn-lt"/>
                <a:cs typeface="Calibri Light"/>
              </a:rPr>
            </a:br>
            <a:endParaRPr lang="en-US" sz="2000" b="1">
              <a:solidFill>
                <a:schemeClr val="bg1"/>
              </a:solidFill>
              <a:latin typeface="Calibri Light"/>
              <a:ea typeface="+mn-lt"/>
              <a:cs typeface="Calibri Light"/>
            </a:endParaRPr>
          </a:p>
          <a:p>
            <a:pPr>
              <a:buFont typeface="Arial,Sans-Serif"/>
              <a:buChar char="•"/>
            </a:pPr>
            <a:endParaRPr lang="en-US" sz="2000">
              <a:ea typeface="+mn-lt"/>
              <a:cs typeface="+mn-lt"/>
            </a:endParaRPr>
          </a:p>
          <a:p>
            <a:pPr>
              <a:buFont typeface="Arial,Sans-Serif"/>
              <a:buChar char="•"/>
            </a:pPr>
            <a:endParaRPr lang="en-US" sz="2000">
              <a:ea typeface="+mn-lt"/>
              <a:cs typeface="+mn-lt"/>
            </a:endParaRPr>
          </a:p>
          <a:p>
            <a:pPr>
              <a:buFont typeface="Arial,Sans-Serif"/>
              <a:buChar char="•"/>
            </a:pPr>
            <a:endParaRPr lang="en-US" sz="2000">
              <a:ea typeface="+mn-lt"/>
              <a:cs typeface="+mn-lt"/>
            </a:endParaRPr>
          </a:p>
          <a:p>
            <a:pPr>
              <a:buFont typeface="Arial,Sans-Serif"/>
              <a:buChar char="•"/>
            </a:pPr>
            <a:endParaRPr lang="en-US" sz="2000">
              <a:ea typeface="+mn-lt"/>
              <a:cs typeface="+mn-lt"/>
            </a:endParaRPr>
          </a:p>
          <a:p>
            <a:pPr>
              <a:buFont typeface="Arial,Sans-Serif"/>
              <a:buChar char="•"/>
            </a:pPr>
            <a:endParaRPr lang="en-US" sz="2000">
              <a:ea typeface="+mn-lt"/>
              <a:cs typeface="+mn-lt"/>
            </a:endParaRPr>
          </a:p>
          <a:p>
            <a:pPr>
              <a:buFont typeface="Arial,Sans-Serif"/>
              <a:buChar char="•"/>
            </a:pPr>
            <a:endParaRPr lang="en-US" sz="2000">
              <a:ea typeface="+mn-lt"/>
              <a:cs typeface="+mn-lt"/>
            </a:endParaRPr>
          </a:p>
          <a:p>
            <a:pPr>
              <a:buFont typeface="Arial,Sans-Serif"/>
              <a:buChar char="•"/>
            </a:pPr>
            <a:endParaRPr lang="en-US" sz="2000">
              <a:ea typeface="+mn-lt"/>
              <a:cs typeface="+mn-lt"/>
            </a:endParaRPr>
          </a:p>
          <a:p>
            <a:pPr>
              <a:buFont typeface="Arial,Sans-Serif"/>
              <a:buChar char="•"/>
            </a:pPr>
            <a:endParaRPr lang="en-US" sz="2000">
              <a:ea typeface="+mn-lt"/>
              <a:cs typeface="+mn-lt"/>
            </a:endParaRPr>
          </a:p>
          <a:p>
            <a:pPr>
              <a:buFont typeface="Arial,Sans-Serif"/>
              <a:buChar char="•"/>
            </a:pPr>
            <a:endParaRPr lang="en-US" sz="2000">
              <a:ea typeface="+mn-lt"/>
              <a:cs typeface="+mn-lt"/>
            </a:endParaRPr>
          </a:p>
          <a:p>
            <a:pPr>
              <a:buFont typeface="Arial,Sans-Serif"/>
              <a:buChar char="•"/>
            </a:pPr>
            <a:endParaRPr lang="en-US" sz="2000">
              <a:ea typeface="+mn-lt"/>
              <a:cs typeface="+mn-lt"/>
            </a:endParaRPr>
          </a:p>
          <a:p>
            <a:pPr marL="0" indent="0">
              <a:buNone/>
            </a:pPr>
            <a:endParaRPr lang="en-US" sz="2000">
              <a:ea typeface="+mn-lt"/>
              <a:cs typeface="+mn-lt"/>
            </a:endParaRPr>
          </a:p>
          <a:p>
            <a:pPr>
              <a:buFont typeface="Arial,Sans-Serif"/>
              <a:buChar char="•"/>
            </a:pPr>
            <a:endParaRPr lang="en-US" sz="2000" b="1">
              <a:ea typeface="+mn-lt"/>
              <a:cs typeface="+mn-lt"/>
            </a:endParaRPr>
          </a:p>
          <a:p>
            <a:pPr marL="0" indent="0">
              <a:buNone/>
            </a:pPr>
            <a:endParaRPr lang="en-US" sz="2000" b="1">
              <a:ea typeface="+mn-lt"/>
              <a:cs typeface="+mn-lt"/>
            </a:endParaRPr>
          </a:p>
          <a:p>
            <a:pPr marL="0" indent="0">
              <a:buNone/>
            </a:pPr>
            <a:endParaRPr lang="en-US" sz="2000" b="1">
              <a:ea typeface="+mn-lt"/>
              <a:cs typeface="+mn-lt"/>
            </a:endParaRPr>
          </a:p>
          <a:p>
            <a:pPr marL="0" indent="0">
              <a:buNone/>
            </a:pPr>
            <a:endParaRPr lang="en-US" sz="2000" b="1">
              <a:ea typeface="+mn-lt"/>
              <a:cs typeface="+mn-lt"/>
            </a:endParaRPr>
          </a:p>
          <a:p>
            <a:pPr marL="0" indent="0">
              <a:buNone/>
            </a:pPr>
            <a:endParaRPr lang="en-US" sz="2000" b="1">
              <a:ea typeface="+mn-lt"/>
              <a:cs typeface="+mn-lt"/>
            </a:endParaRPr>
          </a:p>
          <a:p>
            <a:pPr marL="0" indent="0">
              <a:buNone/>
            </a:pPr>
            <a:endParaRPr lang="en-US" sz="2000" b="1">
              <a:ea typeface="+mn-lt"/>
              <a:cs typeface="+mn-lt"/>
            </a:endParaRPr>
          </a:p>
          <a:p>
            <a:pPr marL="0" indent="0">
              <a:buNone/>
            </a:pPr>
            <a:endParaRPr lang="en-US" sz="2000" b="1">
              <a:ea typeface="+mn-lt"/>
              <a:cs typeface="+mn-lt"/>
            </a:endParaRPr>
          </a:p>
          <a:p>
            <a:pPr marL="0" indent="0">
              <a:buNone/>
            </a:pPr>
            <a:endParaRPr lang="en-US" sz="2000" b="1">
              <a:ea typeface="+mn-lt"/>
              <a:cs typeface="+mn-lt"/>
            </a:endParaRPr>
          </a:p>
          <a:p>
            <a:pPr marL="0" indent="0">
              <a:buNone/>
            </a:pPr>
            <a:endParaRPr lang="en-US" sz="2000" b="1">
              <a:ea typeface="+mn-lt"/>
              <a:cs typeface="+mn-lt"/>
            </a:endParaRPr>
          </a:p>
          <a:p>
            <a:pPr marL="0" indent="0">
              <a:buNone/>
            </a:pPr>
            <a:r>
              <a:rPr lang="en-US" sz="2400" b="1">
                <a:ea typeface="+mn-lt"/>
                <a:cs typeface="+mn-lt"/>
              </a:rPr>
              <a:t>Problem statement: </a:t>
            </a:r>
            <a:r>
              <a:rPr lang="en-US" sz="2400">
                <a:ea typeface="+mn-lt"/>
                <a:cs typeface="+mn-lt"/>
              </a:rPr>
              <a:t>As story- telling is an emerging e commerce platform so the recommender systems face a problem in </a:t>
            </a:r>
            <a:r>
              <a:rPr lang="en-US" sz="2400" b="1">
                <a:ea typeface="+mn-lt"/>
                <a:cs typeface="+mn-lt"/>
              </a:rPr>
              <a:t>recommending items to users in case there is very little data available related to the user or item</a:t>
            </a:r>
            <a:r>
              <a:rPr lang="en-US" sz="2400">
                <a:ea typeface="+mn-lt"/>
                <a:cs typeface="+mn-lt"/>
              </a:rPr>
              <a:t>.</a:t>
            </a:r>
            <a:endParaRPr lang="en-US" sz="2400"/>
          </a:p>
          <a:p>
            <a:pPr marL="0" indent="0">
              <a:buNone/>
            </a:pPr>
            <a:r>
              <a:rPr lang="en-US" sz="2400" b="1">
                <a:ea typeface="+mn-lt"/>
                <a:cs typeface="+mn-lt"/>
              </a:rPr>
              <a:t>Introduction</a:t>
            </a:r>
            <a:r>
              <a:rPr lang="en-US" sz="2400">
                <a:ea typeface="+mn-lt"/>
                <a:cs typeface="+mn-lt"/>
              </a:rPr>
              <a:t>: Storytelling is an emerging type of content in e-commerce platforms, which tells a “story” about some merchandise in the form of multimedia including text, images, and videos. As shown in  there is a wide spectrum of sources of ecommerce storytelling, ranging from advertisements crafted by product providers or merchants, analyses and syntheses provided by opinion leaders.</a:t>
            </a:r>
          </a:p>
          <a:p>
            <a:pPr marL="0" indent="0">
              <a:buNone/>
            </a:pPr>
            <a:r>
              <a:rPr lang="en-US" sz="2400" b="1">
                <a:ea typeface="+mn-lt"/>
                <a:cs typeface="+mn-lt"/>
              </a:rPr>
              <a:t>Algorithm used:</a:t>
            </a:r>
          </a:p>
          <a:p>
            <a:pPr marL="0" indent="0">
              <a:buNone/>
            </a:pPr>
            <a:r>
              <a:rPr lang="en-US" sz="2400">
                <a:ea typeface="+mn-lt"/>
                <a:cs typeface="+mn-lt"/>
              </a:rPr>
              <a:t> recommendation method termed Attentional Domain transfer network with Adversarial Pre-Training (ADAPT) for our task.</a:t>
            </a:r>
          </a:p>
          <a:p>
            <a:pPr>
              <a:buFont typeface="Arial,Sans-Serif"/>
              <a:buChar char="•"/>
            </a:pPr>
            <a:endParaRPr lang="en-US" sz="2000" b="1">
              <a:ea typeface="+mn-lt"/>
              <a:cs typeface="+mn-lt"/>
            </a:endParaRPr>
          </a:p>
          <a:p>
            <a:pPr>
              <a:buFont typeface="Arial,Sans-Serif"/>
              <a:buChar char="•"/>
            </a:pPr>
            <a:endParaRPr lang="en-US" sz="2000" b="1">
              <a:ea typeface="+mn-lt"/>
              <a:cs typeface="+mn-lt"/>
            </a:endParaRPr>
          </a:p>
          <a:p>
            <a:pPr>
              <a:buFont typeface="Arial,Sans-Serif"/>
              <a:buChar char="•"/>
            </a:pPr>
            <a:endParaRPr lang="en-US" sz="2000" b="1">
              <a:ea typeface="+mn-lt"/>
              <a:cs typeface="+mn-lt"/>
            </a:endParaRPr>
          </a:p>
          <a:p>
            <a:pPr>
              <a:buFont typeface="Arial,Sans-Serif"/>
              <a:buChar char="•"/>
            </a:pPr>
            <a:endParaRPr lang="en-US" sz="2000" b="1">
              <a:ea typeface="+mn-lt"/>
              <a:cs typeface="+mn-lt"/>
            </a:endParaRPr>
          </a:p>
          <a:p>
            <a:pPr>
              <a:buFont typeface="Arial,Sans-Serif"/>
              <a:buChar char="•"/>
            </a:pPr>
            <a:endParaRPr lang="en-US" sz="2000" b="1">
              <a:ea typeface="+mn-lt"/>
              <a:cs typeface="+mn-lt"/>
            </a:endParaRPr>
          </a:p>
          <a:p>
            <a:pPr>
              <a:buFont typeface="Arial,Sans-Serif"/>
              <a:buChar char="•"/>
            </a:pPr>
            <a:endParaRPr lang="en-US" sz="2000" b="1">
              <a:ea typeface="+mn-lt"/>
              <a:cs typeface="+mn-lt"/>
            </a:endParaRPr>
          </a:p>
          <a:p>
            <a:pPr>
              <a:buFont typeface="Arial,Sans-Serif"/>
              <a:buChar char="•"/>
            </a:pPr>
            <a:endParaRPr lang="en-US" sz="2000" b="1">
              <a:ea typeface="+mn-lt"/>
              <a:cs typeface="+mn-lt"/>
            </a:endParaRPr>
          </a:p>
          <a:p>
            <a:pPr>
              <a:buFont typeface="Arial,Sans-Serif"/>
              <a:buChar char="•"/>
            </a:pPr>
            <a:endParaRPr lang="en-US" sz="2000" b="1">
              <a:ea typeface="+mn-lt"/>
              <a:cs typeface="+mn-lt"/>
            </a:endParaRPr>
          </a:p>
          <a:p>
            <a:pPr>
              <a:buFont typeface="Arial,Sans-Serif"/>
              <a:buChar char="•"/>
            </a:pPr>
            <a:endParaRPr lang="en-US" sz="2000" b="1">
              <a:ea typeface="+mn-lt"/>
              <a:cs typeface="+mn-lt"/>
            </a:endParaRPr>
          </a:p>
          <a:p>
            <a:pPr>
              <a:buFont typeface="Arial,Sans-Serif"/>
              <a:buChar char="•"/>
            </a:pPr>
            <a:endParaRPr lang="en-US" sz="2000" b="1">
              <a:ea typeface="+mn-lt"/>
              <a:cs typeface="+mn-lt"/>
            </a:endParaRPr>
          </a:p>
          <a:p>
            <a:pPr>
              <a:buFont typeface="Arial,Sans-Serif"/>
              <a:buChar char="•"/>
            </a:pPr>
            <a:endParaRPr lang="en-US" sz="2000" b="1">
              <a:ea typeface="+mn-lt"/>
              <a:cs typeface="+mn-lt"/>
            </a:endParaRPr>
          </a:p>
          <a:p>
            <a:pPr>
              <a:buFont typeface="Arial,Sans-Serif"/>
              <a:buChar char="•"/>
            </a:pPr>
            <a:endParaRPr lang="en-US" sz="2000" b="1">
              <a:ea typeface="+mn-lt"/>
              <a:cs typeface="+mn-lt"/>
            </a:endParaRPr>
          </a:p>
          <a:p>
            <a:pPr>
              <a:buFont typeface="Arial,Sans-Serif"/>
              <a:buChar char="•"/>
            </a:pPr>
            <a:endParaRPr lang="en-US" sz="2000" b="1">
              <a:ea typeface="+mn-lt"/>
              <a:cs typeface="+mn-lt"/>
            </a:endParaRPr>
          </a:p>
          <a:p>
            <a:pPr>
              <a:buFont typeface="Arial,Sans-Serif"/>
              <a:buChar char="•"/>
            </a:pPr>
            <a:endParaRPr lang="en-US" sz="2000" b="1">
              <a:ea typeface="+mn-lt"/>
              <a:cs typeface="+mn-lt"/>
            </a:endParaRPr>
          </a:p>
          <a:p>
            <a:pPr>
              <a:buFont typeface="Arial,Sans-Serif"/>
              <a:buChar char="•"/>
            </a:pPr>
            <a:endParaRPr lang="en-US" sz="2000" b="1">
              <a:ea typeface="+mn-lt"/>
              <a:cs typeface="+mn-lt"/>
            </a:endParaRPr>
          </a:p>
          <a:p>
            <a:pPr>
              <a:buFont typeface="Arial,Sans-Serif"/>
              <a:buChar char="•"/>
            </a:pPr>
            <a:endParaRPr lang="en-US" sz="2000" b="1">
              <a:ea typeface="+mn-lt"/>
              <a:cs typeface="+mn-lt"/>
            </a:endParaRPr>
          </a:p>
          <a:p>
            <a:pPr>
              <a:buFont typeface="Arial,Sans-Serif"/>
              <a:buChar char="•"/>
            </a:pPr>
            <a:endParaRPr lang="en-US" sz="2000" b="1">
              <a:ea typeface="+mn-lt"/>
              <a:cs typeface="+mn-lt"/>
            </a:endParaRPr>
          </a:p>
          <a:p>
            <a:pPr>
              <a:buFont typeface="Arial,Sans-Serif"/>
              <a:buChar char="•"/>
            </a:pPr>
            <a:endParaRPr lang="en-US" sz="2000" b="1">
              <a:ea typeface="+mn-lt"/>
              <a:cs typeface="+mn-lt"/>
            </a:endParaRPr>
          </a:p>
          <a:p>
            <a:pPr>
              <a:buFont typeface="Arial,Sans-Serif"/>
              <a:buChar char="•"/>
            </a:pPr>
            <a:endParaRPr lang="en-US" sz="2000" b="1">
              <a:ea typeface="+mn-lt"/>
              <a:cs typeface="+mn-lt"/>
            </a:endParaRPr>
          </a:p>
          <a:p>
            <a:pPr>
              <a:buFont typeface="Arial,Sans-Serif"/>
              <a:buChar char="•"/>
            </a:pPr>
            <a:endParaRPr lang="en-US" sz="2000" b="1">
              <a:ea typeface="+mn-lt"/>
              <a:cs typeface="+mn-lt"/>
            </a:endParaRPr>
          </a:p>
          <a:p>
            <a:pPr>
              <a:buFont typeface="Arial,Sans-Serif"/>
              <a:buChar char="•"/>
            </a:pPr>
            <a:endParaRPr lang="en-US" sz="2000">
              <a:ea typeface="+mn-lt"/>
              <a:cs typeface="+mn-lt"/>
            </a:endParaRPr>
          </a:p>
          <a:p>
            <a:pPr>
              <a:buFont typeface="Arial,Sans-Serif"/>
              <a:buChar char="•"/>
            </a:pPr>
            <a:endParaRPr lang="en-US" sz="2000">
              <a:ea typeface="+mn-lt"/>
              <a:cs typeface="+mn-lt"/>
            </a:endParaRPr>
          </a:p>
          <a:p>
            <a:pPr>
              <a:buFont typeface="Arial,Sans-Serif"/>
              <a:buChar char="•"/>
            </a:pPr>
            <a:endParaRPr lang="en-US" sz="2000">
              <a:ea typeface="+mn-lt"/>
              <a:cs typeface="+mn-lt"/>
            </a:endParaRPr>
          </a:p>
          <a:p>
            <a:pPr>
              <a:buFont typeface="Arial,Sans-Serif"/>
              <a:buChar char="•"/>
            </a:pPr>
            <a:endParaRPr lang="en-US" sz="2000">
              <a:ea typeface="+mn-lt"/>
              <a:cs typeface="+mn-lt"/>
            </a:endParaRPr>
          </a:p>
        </p:txBody>
      </p:sp>
    </p:spTree>
    <p:extLst>
      <p:ext uri="{BB962C8B-B14F-4D97-AF65-F5344CB8AC3E}">
        <p14:creationId xmlns:p14="http://schemas.microsoft.com/office/powerpoint/2010/main" val="42297906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26" name="Rectangle 52">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7" name="Freeform: Shape 54">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C7EA142-A83F-1097-1248-F8DEC4D70E0A}"/>
              </a:ext>
            </a:extLst>
          </p:cNvPr>
          <p:cNvSpPr>
            <a:spLocks noGrp="1"/>
          </p:cNvSpPr>
          <p:nvPr>
            <p:ph type="title"/>
          </p:nvPr>
        </p:nvSpPr>
        <p:spPr>
          <a:xfrm>
            <a:off x="148179" y="2349123"/>
            <a:ext cx="3739055" cy="2608716"/>
          </a:xfrm>
        </p:spPr>
        <p:txBody>
          <a:bodyPr>
            <a:normAutofit fontScale="90000"/>
          </a:bodyPr>
          <a:lstStyle/>
          <a:p>
            <a:r>
              <a:rPr lang="en-US" sz="2400" b="1">
                <a:solidFill>
                  <a:schemeClr val="bg1"/>
                </a:solidFill>
                <a:ea typeface="+mj-lt"/>
                <a:cs typeface="Calibri Light"/>
              </a:rPr>
              <a:t>7.</a:t>
            </a:r>
            <a:r>
              <a:rPr lang="en-US" sz="2400" b="1">
                <a:solidFill>
                  <a:schemeClr val="bg1"/>
                </a:solidFill>
                <a:ea typeface="+mj-lt"/>
                <a:cs typeface="+mj-lt"/>
              </a:rPr>
              <a:t> E-Commerce Storytelling  Recommendation Using Attentional Domain-Transfer Network and Adversarial Pre-Training</a:t>
            </a:r>
            <a:endParaRPr lang="en-US" sz="2400" b="1">
              <a:solidFill>
                <a:schemeClr val="bg1"/>
              </a:solidFill>
              <a:ea typeface="+mj-lt"/>
              <a:cs typeface="Calibri Light"/>
            </a:endParaRPr>
          </a:p>
          <a:p>
            <a:br>
              <a:rPr lang="en-US" sz="2400" b="1">
                <a:ea typeface="+mj-lt"/>
                <a:cs typeface="Calibri Light"/>
              </a:rPr>
            </a:br>
            <a:r>
              <a:rPr lang="en-US" sz="2400" b="1">
                <a:solidFill>
                  <a:schemeClr val="bg1"/>
                </a:solidFill>
                <a:ea typeface="+mj-lt"/>
                <a:cs typeface="Calibri Light"/>
              </a:rPr>
              <a:t>Aurthor's name: </a:t>
            </a:r>
            <a:r>
              <a:rPr lang="en-US" sz="2400" b="1" err="1">
                <a:solidFill>
                  <a:schemeClr val="bg1"/>
                </a:solidFill>
                <a:ea typeface="+mj-lt"/>
                <a:cs typeface="+mj-lt"/>
              </a:rPr>
              <a:t>Xusong</a:t>
            </a:r>
            <a:r>
              <a:rPr lang="en-US" sz="2400" b="1">
                <a:solidFill>
                  <a:schemeClr val="bg1"/>
                </a:solidFill>
                <a:ea typeface="+mj-lt"/>
                <a:cs typeface="+mj-lt"/>
              </a:rPr>
              <a:t> Chen, </a:t>
            </a:r>
            <a:r>
              <a:rPr lang="en-US" sz="2400" b="1" err="1">
                <a:solidFill>
                  <a:schemeClr val="bg1"/>
                </a:solidFill>
                <a:ea typeface="+mj-lt"/>
                <a:cs typeface="+mj-lt"/>
              </a:rPr>
              <a:t>Chenyi</a:t>
            </a:r>
            <a:r>
              <a:rPr lang="en-US" sz="2400" b="1">
                <a:solidFill>
                  <a:schemeClr val="bg1"/>
                </a:solidFill>
                <a:ea typeface="+mj-lt"/>
                <a:cs typeface="+mj-lt"/>
              </a:rPr>
              <a:t> Lei, Dong Liu, Senior Member, IEEE, </a:t>
            </a:r>
            <a:r>
              <a:rPr lang="en-US" sz="2400" b="1" err="1">
                <a:solidFill>
                  <a:schemeClr val="bg1"/>
                </a:solidFill>
                <a:ea typeface="+mj-lt"/>
                <a:cs typeface="+mj-lt"/>
              </a:rPr>
              <a:t>Guoxin</a:t>
            </a:r>
            <a:r>
              <a:rPr lang="en-US" sz="2400" b="1">
                <a:solidFill>
                  <a:schemeClr val="bg1"/>
                </a:solidFill>
                <a:ea typeface="+mj-lt"/>
                <a:cs typeface="+mj-lt"/>
              </a:rPr>
              <a:t> Wang, </a:t>
            </a:r>
            <a:r>
              <a:rPr lang="en-US" sz="2400" b="1" err="1">
                <a:solidFill>
                  <a:schemeClr val="bg1"/>
                </a:solidFill>
                <a:ea typeface="+mj-lt"/>
                <a:cs typeface="+mj-lt"/>
              </a:rPr>
              <a:t>Haihong</a:t>
            </a:r>
            <a:r>
              <a:rPr lang="en-US" sz="2400" b="1">
                <a:solidFill>
                  <a:schemeClr val="bg1"/>
                </a:solidFill>
                <a:ea typeface="+mj-lt"/>
                <a:cs typeface="+mj-lt"/>
              </a:rPr>
              <a:t> Tang, Zheng-Jun Zha, Member, IEEE, and </a:t>
            </a:r>
            <a:r>
              <a:rPr lang="en-US" sz="2400" b="1" err="1">
                <a:solidFill>
                  <a:schemeClr val="bg1"/>
                </a:solidFill>
                <a:ea typeface="+mj-lt"/>
                <a:cs typeface="+mj-lt"/>
              </a:rPr>
              <a:t>Houqiang</a:t>
            </a:r>
            <a:r>
              <a:rPr lang="en-US" sz="2400" b="1">
                <a:solidFill>
                  <a:schemeClr val="bg1"/>
                </a:solidFill>
                <a:ea typeface="+mj-lt"/>
                <a:cs typeface="+mj-lt"/>
              </a:rPr>
              <a:t> Li, Fellow, IEEE</a:t>
            </a:r>
            <a:br>
              <a:rPr lang="en-US" sz="2400" b="1">
                <a:solidFill>
                  <a:schemeClr val="bg1"/>
                </a:solidFill>
                <a:ea typeface="+mj-lt"/>
                <a:cs typeface="+mj-lt"/>
              </a:rPr>
            </a:br>
            <a:br>
              <a:rPr lang="en-US" sz="2400" b="1">
                <a:ea typeface="+mj-lt"/>
                <a:cs typeface="+mj-lt"/>
              </a:rPr>
            </a:br>
            <a:r>
              <a:rPr lang="en-US" sz="2400" b="1">
                <a:solidFill>
                  <a:schemeClr val="bg1"/>
                </a:solidFill>
                <a:ea typeface="+mj-lt"/>
                <a:cs typeface="Calibri Light"/>
              </a:rPr>
              <a:t>Year of publication:- </a:t>
            </a:r>
            <a:br>
              <a:rPr lang="en-US" sz="2400" b="1">
                <a:ea typeface="+mj-lt"/>
                <a:cs typeface="Calibri Light"/>
              </a:rPr>
            </a:br>
            <a:r>
              <a:rPr lang="en-US" sz="2400" b="1">
                <a:solidFill>
                  <a:schemeClr val="bg1"/>
                </a:solidFill>
                <a:ea typeface="+mj-lt"/>
                <a:cs typeface="Calibri Light"/>
              </a:rPr>
              <a:t>2021</a:t>
            </a:r>
            <a:endParaRPr lang="en-US" sz="2400" b="1">
              <a:solidFill>
                <a:schemeClr val="bg1"/>
              </a:solidFill>
              <a:ea typeface="Calibri Light"/>
              <a:cs typeface="Calibri Light"/>
            </a:endParaRPr>
          </a:p>
        </p:txBody>
      </p:sp>
      <p:sp>
        <p:nvSpPr>
          <p:cNvPr id="428" name="Arc 56">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AB01B5C-B324-56FE-6487-8B0DDB52D2F1}"/>
              </a:ext>
            </a:extLst>
          </p:cNvPr>
          <p:cNvSpPr>
            <a:spLocks noGrp="1"/>
          </p:cNvSpPr>
          <p:nvPr>
            <p:ph idx="1"/>
          </p:nvPr>
        </p:nvSpPr>
        <p:spPr>
          <a:xfrm>
            <a:off x="4447308" y="122404"/>
            <a:ext cx="6906491" cy="7488262"/>
          </a:xfrm>
        </p:spPr>
        <p:txBody>
          <a:bodyPr vert="horz" lIns="91440" tIns="45720" rIns="91440" bIns="45720" rtlCol="0" anchor="ctr">
            <a:noAutofit/>
          </a:bodyPr>
          <a:lstStyle/>
          <a:p>
            <a:pPr>
              <a:buFont typeface="Arial"/>
              <a:buChar char="•"/>
            </a:pPr>
            <a:r>
              <a:rPr lang="en-US" sz="2000" b="1">
                <a:solidFill>
                  <a:schemeClr val="bg1"/>
                </a:solidFill>
                <a:latin typeface="Calibri Light"/>
                <a:ea typeface="+mn-lt"/>
                <a:cs typeface="Calibri Light"/>
              </a:rPr>
              <a:t>4.HybriModel for Solving Cold-star</a:t>
            </a:r>
            <a:br>
              <a:rPr lang="en-US" sz="2000" b="1">
                <a:latin typeface="Calibri Light"/>
                <a:ea typeface="+mn-lt"/>
                <a:cs typeface="Calibri Light"/>
              </a:rPr>
            </a:br>
            <a:endParaRPr lang="en-US" sz="2000" b="1">
              <a:solidFill>
                <a:schemeClr val="bg1"/>
              </a:solidFill>
              <a:latin typeface="Calibri Light"/>
              <a:ea typeface="+mn-lt"/>
              <a:cs typeface="Calibri Light"/>
            </a:endParaRPr>
          </a:p>
          <a:p>
            <a:pPr>
              <a:buFont typeface="Arial,Sans-Serif"/>
              <a:buChar char="•"/>
            </a:pPr>
            <a:endParaRPr lang="en-US" sz="2000">
              <a:ea typeface="+mn-lt"/>
              <a:cs typeface="+mn-lt"/>
            </a:endParaRPr>
          </a:p>
          <a:p>
            <a:pPr>
              <a:buFont typeface="Arial,Sans-Serif"/>
              <a:buChar char="•"/>
            </a:pPr>
            <a:endParaRPr lang="en-US" sz="2000">
              <a:ea typeface="+mn-lt"/>
              <a:cs typeface="+mn-lt"/>
            </a:endParaRPr>
          </a:p>
          <a:p>
            <a:pPr>
              <a:buFont typeface="Arial,Sans-Serif"/>
              <a:buChar char="•"/>
            </a:pPr>
            <a:endParaRPr lang="en-US" sz="2000">
              <a:ea typeface="+mn-lt"/>
              <a:cs typeface="+mn-lt"/>
            </a:endParaRPr>
          </a:p>
          <a:p>
            <a:pPr>
              <a:buFont typeface="Arial,Sans-Serif"/>
              <a:buChar char="•"/>
            </a:pPr>
            <a:endParaRPr lang="en-US" sz="2000">
              <a:ea typeface="+mn-lt"/>
              <a:cs typeface="+mn-lt"/>
            </a:endParaRPr>
          </a:p>
          <a:p>
            <a:pPr>
              <a:buFont typeface="Arial,Sans-Serif"/>
              <a:buChar char="•"/>
            </a:pPr>
            <a:endParaRPr lang="en-US" sz="2000">
              <a:ea typeface="+mn-lt"/>
              <a:cs typeface="+mn-lt"/>
            </a:endParaRPr>
          </a:p>
          <a:p>
            <a:pPr>
              <a:buFont typeface="Arial,Sans-Serif"/>
              <a:buChar char="•"/>
            </a:pPr>
            <a:endParaRPr lang="en-US" sz="2000">
              <a:ea typeface="+mn-lt"/>
              <a:cs typeface="+mn-lt"/>
            </a:endParaRPr>
          </a:p>
          <a:p>
            <a:pPr>
              <a:buFont typeface="Arial,Sans-Serif"/>
              <a:buChar char="•"/>
            </a:pPr>
            <a:endParaRPr lang="en-US" sz="2000">
              <a:ea typeface="+mn-lt"/>
              <a:cs typeface="+mn-lt"/>
            </a:endParaRPr>
          </a:p>
          <a:p>
            <a:pPr>
              <a:buFont typeface="Arial,Sans-Serif"/>
              <a:buChar char="•"/>
            </a:pPr>
            <a:endParaRPr lang="en-US" sz="2000">
              <a:ea typeface="+mn-lt"/>
              <a:cs typeface="+mn-lt"/>
            </a:endParaRPr>
          </a:p>
          <a:p>
            <a:pPr>
              <a:buFont typeface="Arial,Sans-Serif"/>
              <a:buChar char="•"/>
            </a:pPr>
            <a:endParaRPr lang="en-US" sz="2000">
              <a:ea typeface="+mn-lt"/>
              <a:cs typeface="+mn-lt"/>
            </a:endParaRPr>
          </a:p>
          <a:p>
            <a:pPr>
              <a:buFont typeface="Arial,Sans-Serif"/>
              <a:buChar char="•"/>
            </a:pPr>
            <a:endParaRPr lang="en-US" sz="2000">
              <a:ea typeface="+mn-lt"/>
              <a:cs typeface="+mn-lt"/>
            </a:endParaRPr>
          </a:p>
          <a:p>
            <a:pPr marL="0" indent="0">
              <a:buNone/>
            </a:pPr>
            <a:endParaRPr lang="en-US" sz="2000">
              <a:ea typeface="+mn-lt"/>
              <a:cs typeface="+mn-lt"/>
            </a:endParaRPr>
          </a:p>
          <a:p>
            <a:pPr>
              <a:buFont typeface="Arial,Sans-Serif"/>
              <a:buChar char="•"/>
            </a:pPr>
            <a:endParaRPr lang="en-US" sz="2000" b="1">
              <a:ea typeface="+mn-lt"/>
              <a:cs typeface="+mn-lt"/>
            </a:endParaRPr>
          </a:p>
          <a:p>
            <a:pPr marL="0" indent="0">
              <a:buNone/>
            </a:pPr>
            <a:endParaRPr lang="en-US" sz="2000" b="1">
              <a:ea typeface="+mn-lt"/>
              <a:cs typeface="+mn-lt"/>
            </a:endParaRPr>
          </a:p>
          <a:p>
            <a:pPr marL="0" indent="0">
              <a:buNone/>
            </a:pPr>
            <a:endParaRPr lang="en-US" sz="2000" b="1">
              <a:ea typeface="+mn-lt"/>
              <a:cs typeface="+mn-lt"/>
            </a:endParaRPr>
          </a:p>
          <a:p>
            <a:pPr marL="0" indent="0">
              <a:buNone/>
            </a:pPr>
            <a:endParaRPr lang="en-US" sz="2000" b="1">
              <a:ea typeface="+mn-lt"/>
              <a:cs typeface="+mn-lt"/>
            </a:endParaRPr>
          </a:p>
          <a:p>
            <a:pPr marL="0" indent="0">
              <a:buNone/>
            </a:pPr>
            <a:endParaRPr lang="en-US" sz="2000" b="1">
              <a:ea typeface="+mn-lt"/>
              <a:cs typeface="+mn-lt"/>
            </a:endParaRPr>
          </a:p>
          <a:p>
            <a:pPr marL="0" indent="0">
              <a:buNone/>
            </a:pPr>
            <a:endParaRPr lang="en-US" sz="2000" b="1">
              <a:ea typeface="+mn-lt"/>
              <a:cs typeface="+mn-lt"/>
            </a:endParaRPr>
          </a:p>
          <a:p>
            <a:pPr marL="0" indent="0">
              <a:buNone/>
            </a:pPr>
            <a:endParaRPr lang="en-US" sz="2000" b="1">
              <a:ea typeface="+mn-lt"/>
              <a:cs typeface="+mn-lt"/>
            </a:endParaRPr>
          </a:p>
          <a:p>
            <a:pPr marL="0" indent="0">
              <a:buNone/>
            </a:pPr>
            <a:endParaRPr lang="en-US" sz="2000" b="1">
              <a:ea typeface="+mn-lt"/>
              <a:cs typeface="+mn-lt"/>
            </a:endParaRPr>
          </a:p>
          <a:p>
            <a:pPr marL="0" indent="0">
              <a:buNone/>
            </a:pPr>
            <a:endParaRPr lang="en-US" sz="2000" b="1">
              <a:ea typeface="+mn-lt"/>
              <a:cs typeface="+mn-lt"/>
            </a:endParaRPr>
          </a:p>
          <a:p>
            <a:pPr marL="0" indent="0">
              <a:buNone/>
            </a:pPr>
            <a:r>
              <a:rPr lang="en-US" sz="2400">
                <a:ea typeface="+mn-lt"/>
                <a:cs typeface="+mn-lt"/>
              </a:rPr>
              <a:t>Proposed ADAPT has two key components: </a:t>
            </a:r>
            <a:r>
              <a:rPr lang="en-US" sz="2400" err="1">
                <a:ea typeface="+mn-lt"/>
                <a:cs typeface="+mn-lt"/>
              </a:rPr>
              <a:t>DUal</a:t>
            </a:r>
            <a:r>
              <a:rPr lang="en-US" sz="2400">
                <a:ea typeface="+mn-lt"/>
                <a:cs typeface="+mn-lt"/>
              </a:rPr>
              <a:t>-domain contrastive Adversarial Learning (DUAL) model and Attentional Domain-</a:t>
            </a:r>
            <a:r>
              <a:rPr lang="en-US" sz="2400" err="1">
                <a:ea typeface="+mn-lt"/>
                <a:cs typeface="+mn-lt"/>
              </a:rPr>
              <a:t>transfEr</a:t>
            </a:r>
            <a:r>
              <a:rPr lang="en-US" sz="2400">
                <a:ea typeface="+mn-lt"/>
                <a:cs typeface="+mn-lt"/>
              </a:rPr>
              <a:t> Network (ADEN). Specifically, ADEN learns user interest in cross-domain to overcome the diversity of cross-domain sequential behavior.</a:t>
            </a:r>
          </a:p>
          <a:p>
            <a:pPr marL="0" indent="0">
              <a:buNone/>
            </a:pPr>
            <a:endParaRPr lang="en-US" sz="2400">
              <a:ea typeface="+mn-lt"/>
              <a:cs typeface="+mn-lt"/>
            </a:endParaRPr>
          </a:p>
          <a:p>
            <a:pPr marL="0" indent="0">
              <a:buNone/>
            </a:pPr>
            <a:r>
              <a:rPr lang="en-US" sz="2400" b="1">
                <a:ea typeface="+mn-lt"/>
                <a:cs typeface="+mn-lt"/>
              </a:rPr>
              <a:t>Conclusion: </a:t>
            </a:r>
            <a:r>
              <a:rPr lang="en-US" sz="2400">
                <a:ea typeface="+mn-lt"/>
                <a:cs typeface="+mn-lt"/>
              </a:rPr>
              <a:t>Specifically, we propose an attentional domain-transfer network to identify user preferences in the storytelling domain and the product domain. To bridge the gap between the two domains, we propose a dual-domain contrastive adversarial learning method to pre-train the feature extractors. Our experiments on two industrial datasets demonstrate the effectiveness of our proposed method compared with state-of-the-art method.</a:t>
            </a:r>
          </a:p>
          <a:p>
            <a:pPr marL="0" indent="0">
              <a:buNone/>
            </a:pPr>
            <a:endParaRPr lang="en-US" sz="2400">
              <a:ea typeface="+mn-lt"/>
              <a:cs typeface="+mn-lt"/>
            </a:endParaRPr>
          </a:p>
          <a:p>
            <a:pPr marL="0" indent="0">
              <a:buNone/>
            </a:pPr>
            <a:endParaRPr lang="en-US" sz="2400">
              <a:ea typeface="+mn-lt"/>
              <a:cs typeface="+mn-lt"/>
            </a:endParaRPr>
          </a:p>
          <a:p>
            <a:pPr marL="0" indent="0">
              <a:buNone/>
            </a:pPr>
            <a:r>
              <a:rPr lang="en-US" sz="2400">
                <a:ea typeface="+mn-lt"/>
                <a:cs typeface="+mn-lt"/>
              </a:rPr>
              <a:t>  </a:t>
            </a:r>
          </a:p>
          <a:p>
            <a:pPr>
              <a:buFont typeface="Arial,Sans-Serif"/>
              <a:buChar char="•"/>
            </a:pPr>
            <a:endParaRPr lang="en-US" sz="2000" b="1">
              <a:ea typeface="+mn-lt"/>
              <a:cs typeface="+mn-lt"/>
            </a:endParaRPr>
          </a:p>
          <a:p>
            <a:pPr>
              <a:buFont typeface="Arial,Sans-Serif"/>
              <a:buChar char="•"/>
            </a:pPr>
            <a:endParaRPr lang="en-US" sz="2000" b="1">
              <a:ea typeface="+mn-lt"/>
              <a:cs typeface="+mn-lt"/>
            </a:endParaRPr>
          </a:p>
          <a:p>
            <a:pPr>
              <a:buFont typeface="Arial,Sans-Serif"/>
              <a:buChar char="•"/>
            </a:pPr>
            <a:endParaRPr lang="en-US" sz="2000" b="1">
              <a:ea typeface="+mn-lt"/>
              <a:cs typeface="+mn-lt"/>
            </a:endParaRPr>
          </a:p>
          <a:p>
            <a:pPr>
              <a:buFont typeface="Arial,Sans-Serif"/>
              <a:buChar char="•"/>
            </a:pPr>
            <a:endParaRPr lang="en-US" sz="2000" b="1">
              <a:ea typeface="+mn-lt"/>
              <a:cs typeface="+mn-lt"/>
            </a:endParaRPr>
          </a:p>
          <a:p>
            <a:pPr>
              <a:buFont typeface="Arial,Sans-Serif"/>
              <a:buChar char="•"/>
            </a:pPr>
            <a:endParaRPr lang="en-US" sz="2000" b="1">
              <a:ea typeface="+mn-lt"/>
              <a:cs typeface="+mn-lt"/>
            </a:endParaRPr>
          </a:p>
          <a:p>
            <a:pPr>
              <a:buFont typeface="Arial,Sans-Serif"/>
              <a:buChar char="•"/>
            </a:pPr>
            <a:endParaRPr lang="en-US" sz="2000" b="1">
              <a:ea typeface="+mn-lt"/>
              <a:cs typeface="+mn-lt"/>
            </a:endParaRPr>
          </a:p>
          <a:p>
            <a:pPr>
              <a:buFont typeface="Arial,Sans-Serif"/>
              <a:buChar char="•"/>
            </a:pPr>
            <a:endParaRPr lang="en-US" sz="2000" b="1">
              <a:ea typeface="+mn-lt"/>
              <a:cs typeface="+mn-lt"/>
            </a:endParaRPr>
          </a:p>
          <a:p>
            <a:pPr>
              <a:buFont typeface="Arial,Sans-Serif"/>
              <a:buChar char="•"/>
            </a:pPr>
            <a:endParaRPr lang="en-US" sz="2000" b="1">
              <a:ea typeface="+mn-lt"/>
              <a:cs typeface="+mn-lt"/>
            </a:endParaRPr>
          </a:p>
          <a:p>
            <a:pPr>
              <a:buFont typeface="Arial,Sans-Serif"/>
              <a:buChar char="•"/>
            </a:pPr>
            <a:endParaRPr lang="en-US" sz="2000" b="1">
              <a:ea typeface="+mn-lt"/>
              <a:cs typeface="+mn-lt"/>
            </a:endParaRPr>
          </a:p>
          <a:p>
            <a:pPr>
              <a:buFont typeface="Arial,Sans-Serif"/>
              <a:buChar char="•"/>
            </a:pPr>
            <a:endParaRPr lang="en-US" sz="2000" b="1">
              <a:ea typeface="+mn-lt"/>
              <a:cs typeface="+mn-lt"/>
            </a:endParaRPr>
          </a:p>
          <a:p>
            <a:pPr>
              <a:buFont typeface="Arial,Sans-Serif"/>
              <a:buChar char="•"/>
            </a:pPr>
            <a:endParaRPr lang="en-US" sz="2000" b="1">
              <a:ea typeface="+mn-lt"/>
              <a:cs typeface="+mn-lt"/>
            </a:endParaRPr>
          </a:p>
          <a:p>
            <a:pPr>
              <a:buFont typeface="Arial,Sans-Serif"/>
              <a:buChar char="•"/>
            </a:pPr>
            <a:endParaRPr lang="en-US" sz="2000" b="1">
              <a:ea typeface="+mn-lt"/>
              <a:cs typeface="+mn-lt"/>
            </a:endParaRPr>
          </a:p>
          <a:p>
            <a:pPr>
              <a:buFont typeface="Arial,Sans-Serif"/>
              <a:buChar char="•"/>
            </a:pPr>
            <a:endParaRPr lang="en-US" sz="2000" b="1">
              <a:ea typeface="+mn-lt"/>
              <a:cs typeface="+mn-lt"/>
            </a:endParaRPr>
          </a:p>
          <a:p>
            <a:pPr>
              <a:buFont typeface="Arial,Sans-Serif"/>
              <a:buChar char="•"/>
            </a:pPr>
            <a:endParaRPr lang="en-US" sz="2000" b="1">
              <a:ea typeface="+mn-lt"/>
              <a:cs typeface="+mn-lt"/>
            </a:endParaRPr>
          </a:p>
          <a:p>
            <a:pPr>
              <a:buFont typeface="Arial,Sans-Serif"/>
              <a:buChar char="•"/>
            </a:pPr>
            <a:endParaRPr lang="en-US" sz="2000" b="1">
              <a:ea typeface="+mn-lt"/>
              <a:cs typeface="+mn-lt"/>
            </a:endParaRPr>
          </a:p>
          <a:p>
            <a:pPr>
              <a:buFont typeface="Arial,Sans-Serif"/>
              <a:buChar char="•"/>
            </a:pPr>
            <a:endParaRPr lang="en-US" sz="2000" b="1">
              <a:ea typeface="+mn-lt"/>
              <a:cs typeface="+mn-lt"/>
            </a:endParaRPr>
          </a:p>
          <a:p>
            <a:pPr>
              <a:buFont typeface="Arial,Sans-Serif"/>
              <a:buChar char="•"/>
            </a:pPr>
            <a:endParaRPr lang="en-US" sz="2000" b="1">
              <a:ea typeface="+mn-lt"/>
              <a:cs typeface="+mn-lt"/>
            </a:endParaRPr>
          </a:p>
          <a:p>
            <a:pPr>
              <a:buFont typeface="Arial,Sans-Serif"/>
              <a:buChar char="•"/>
            </a:pPr>
            <a:endParaRPr lang="en-US" sz="2000" b="1">
              <a:ea typeface="+mn-lt"/>
              <a:cs typeface="+mn-lt"/>
            </a:endParaRPr>
          </a:p>
          <a:p>
            <a:pPr>
              <a:buFont typeface="Arial,Sans-Serif"/>
              <a:buChar char="•"/>
            </a:pPr>
            <a:endParaRPr lang="en-US" sz="2000">
              <a:ea typeface="+mn-lt"/>
              <a:cs typeface="+mn-lt"/>
            </a:endParaRPr>
          </a:p>
          <a:p>
            <a:pPr>
              <a:buFont typeface="Arial,Sans-Serif"/>
              <a:buChar char="•"/>
            </a:pPr>
            <a:endParaRPr lang="en-US" sz="2000">
              <a:ea typeface="+mn-lt"/>
              <a:cs typeface="+mn-lt"/>
            </a:endParaRPr>
          </a:p>
          <a:p>
            <a:pPr>
              <a:buFont typeface="Arial,Sans-Serif"/>
              <a:buChar char="•"/>
            </a:pPr>
            <a:endParaRPr lang="en-US" sz="2000">
              <a:ea typeface="+mn-lt"/>
              <a:cs typeface="+mn-lt"/>
            </a:endParaRPr>
          </a:p>
          <a:p>
            <a:pPr>
              <a:buFont typeface="Arial,Sans-Serif"/>
              <a:buChar char="•"/>
            </a:pPr>
            <a:endParaRPr lang="en-US" sz="2000">
              <a:ea typeface="+mn-lt"/>
              <a:cs typeface="+mn-lt"/>
            </a:endParaRPr>
          </a:p>
        </p:txBody>
      </p:sp>
    </p:spTree>
    <p:extLst>
      <p:ext uri="{BB962C8B-B14F-4D97-AF65-F5344CB8AC3E}">
        <p14:creationId xmlns:p14="http://schemas.microsoft.com/office/powerpoint/2010/main" val="22219291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26" name="Rectangle 52">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7" name="Freeform: Shape 54">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C7EA142-A83F-1097-1248-F8DEC4D70E0A}"/>
              </a:ext>
            </a:extLst>
          </p:cNvPr>
          <p:cNvSpPr>
            <a:spLocks noGrp="1"/>
          </p:cNvSpPr>
          <p:nvPr>
            <p:ph type="title"/>
          </p:nvPr>
        </p:nvSpPr>
        <p:spPr>
          <a:xfrm>
            <a:off x="148179" y="2349123"/>
            <a:ext cx="3739055" cy="2608716"/>
          </a:xfrm>
        </p:spPr>
        <p:txBody>
          <a:bodyPr>
            <a:normAutofit fontScale="90000"/>
          </a:bodyPr>
          <a:lstStyle/>
          <a:p>
            <a:r>
              <a:rPr lang="en-US" sz="2400" b="1">
                <a:solidFill>
                  <a:schemeClr val="bg1"/>
                </a:solidFill>
                <a:ea typeface="+mj-lt"/>
                <a:cs typeface="Calibri Light"/>
              </a:rPr>
              <a:t>8.</a:t>
            </a:r>
            <a:r>
              <a:rPr lang="en-US" sz="2400" b="1">
                <a:solidFill>
                  <a:schemeClr val="bg1"/>
                </a:solidFill>
                <a:ea typeface="+mj-lt"/>
                <a:cs typeface="+mj-lt"/>
              </a:rPr>
              <a:t> Toward Improving the Prediction Accuracy of Product Recommendation System Using Extreme Gradient Boosting and Encoding Approaches </a:t>
            </a:r>
            <a:br>
              <a:rPr lang="en-US" sz="2400" b="1">
                <a:solidFill>
                  <a:schemeClr val="bg1"/>
                </a:solidFill>
                <a:ea typeface="+mj-lt"/>
                <a:cs typeface="Calibri Light"/>
              </a:rPr>
            </a:br>
            <a:br>
              <a:rPr lang="en-US" sz="2400" b="1">
                <a:ea typeface="+mj-lt"/>
                <a:cs typeface="Calibri Light"/>
              </a:rPr>
            </a:br>
            <a:r>
              <a:rPr lang="en-US" sz="2400" b="1">
                <a:solidFill>
                  <a:schemeClr val="bg1"/>
                </a:solidFill>
                <a:ea typeface="+mj-lt"/>
                <a:cs typeface="Calibri Light"/>
              </a:rPr>
              <a:t>Aurthor's name: </a:t>
            </a:r>
            <a:r>
              <a:rPr lang="en-US" sz="2400" b="1">
                <a:solidFill>
                  <a:schemeClr val="bg1"/>
                </a:solidFill>
                <a:ea typeface="+mj-lt"/>
                <a:cs typeface="+mj-lt"/>
              </a:rPr>
              <a:t>Zeinab Shahbazi, </a:t>
            </a:r>
            <a:r>
              <a:rPr lang="en-US" sz="2400" b="1" err="1">
                <a:solidFill>
                  <a:schemeClr val="bg1"/>
                </a:solidFill>
                <a:ea typeface="+mj-lt"/>
                <a:cs typeface="+mj-lt"/>
              </a:rPr>
              <a:t>Debapriya</a:t>
            </a:r>
            <a:r>
              <a:rPr lang="en-US" sz="2400" b="1">
                <a:solidFill>
                  <a:schemeClr val="bg1"/>
                </a:solidFill>
                <a:ea typeface="+mj-lt"/>
                <a:cs typeface="+mj-lt"/>
              </a:rPr>
              <a:t> Hazra, </a:t>
            </a:r>
            <a:r>
              <a:rPr lang="en-US" sz="2400" b="1" err="1">
                <a:solidFill>
                  <a:schemeClr val="bg1"/>
                </a:solidFill>
                <a:ea typeface="+mj-lt"/>
                <a:cs typeface="+mj-lt"/>
              </a:rPr>
              <a:t>Sejoon</a:t>
            </a:r>
            <a:r>
              <a:rPr lang="en-US" sz="2400" b="1">
                <a:solidFill>
                  <a:schemeClr val="bg1"/>
                </a:solidFill>
                <a:ea typeface="+mj-lt"/>
                <a:cs typeface="+mj-lt"/>
              </a:rPr>
              <a:t> Park and Yung Cheol Byun *</a:t>
            </a:r>
            <a:r>
              <a:rPr lang="en-US" sz="2400">
                <a:ea typeface="+mj-lt"/>
                <a:cs typeface="+mj-lt"/>
              </a:rPr>
              <a:t> </a:t>
            </a:r>
            <a:br>
              <a:rPr lang="en-US" sz="2400">
                <a:solidFill>
                  <a:srgbClr val="000000"/>
                </a:solidFill>
                <a:ea typeface="+mj-lt"/>
                <a:cs typeface="+mj-lt"/>
              </a:rPr>
            </a:br>
            <a:br>
              <a:rPr lang="en-US" sz="2400">
                <a:solidFill>
                  <a:srgbClr val="000000"/>
                </a:solidFill>
                <a:ea typeface="+mj-lt"/>
                <a:cs typeface="+mj-lt"/>
              </a:rPr>
            </a:br>
            <a:r>
              <a:rPr lang="en-US" sz="2400" b="1">
                <a:solidFill>
                  <a:schemeClr val="bg1"/>
                </a:solidFill>
                <a:ea typeface="+mj-lt"/>
                <a:cs typeface="+mj-lt"/>
              </a:rPr>
              <a:t>Year</a:t>
            </a:r>
            <a:r>
              <a:rPr lang="en-US" sz="2400" b="1">
                <a:solidFill>
                  <a:schemeClr val="bg1"/>
                </a:solidFill>
                <a:ea typeface="+mj-lt"/>
                <a:cs typeface="Calibri Light"/>
              </a:rPr>
              <a:t> of publication:- </a:t>
            </a:r>
            <a:br>
              <a:rPr lang="en-US" sz="2400" b="1">
                <a:ea typeface="+mj-lt"/>
                <a:cs typeface="Calibri Light"/>
              </a:rPr>
            </a:br>
            <a:r>
              <a:rPr lang="en-US" sz="2400" b="1">
                <a:solidFill>
                  <a:schemeClr val="bg1"/>
                </a:solidFill>
                <a:ea typeface="+mj-lt"/>
                <a:cs typeface="Calibri Light"/>
              </a:rPr>
              <a:t>2020 (</a:t>
            </a:r>
            <a:r>
              <a:rPr lang="en-US" sz="2400" b="1" err="1">
                <a:solidFill>
                  <a:schemeClr val="bg1"/>
                </a:solidFill>
                <a:ea typeface="+mj-lt"/>
                <a:cs typeface="Calibri Light"/>
              </a:rPr>
              <a:t>september</a:t>
            </a:r>
            <a:r>
              <a:rPr lang="en-US" sz="2400" b="1">
                <a:solidFill>
                  <a:schemeClr val="bg1"/>
                </a:solidFill>
                <a:ea typeface="+mj-lt"/>
                <a:cs typeface="Calibri Light"/>
              </a:rPr>
              <a:t>)</a:t>
            </a:r>
            <a:endParaRPr lang="en-US" sz="2400" b="1">
              <a:solidFill>
                <a:schemeClr val="bg1"/>
              </a:solidFill>
              <a:ea typeface="Calibri Light"/>
              <a:cs typeface="Calibri Light"/>
            </a:endParaRPr>
          </a:p>
        </p:txBody>
      </p:sp>
      <p:sp>
        <p:nvSpPr>
          <p:cNvPr id="428" name="Arc 56">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AB01B5C-B324-56FE-6487-8B0DDB52D2F1}"/>
              </a:ext>
            </a:extLst>
          </p:cNvPr>
          <p:cNvSpPr>
            <a:spLocks noGrp="1"/>
          </p:cNvSpPr>
          <p:nvPr>
            <p:ph idx="1"/>
          </p:nvPr>
        </p:nvSpPr>
        <p:spPr>
          <a:xfrm>
            <a:off x="4447308" y="1177480"/>
            <a:ext cx="6906491" cy="6644202"/>
          </a:xfrm>
        </p:spPr>
        <p:txBody>
          <a:bodyPr vert="horz" lIns="91440" tIns="45720" rIns="91440" bIns="45720" rtlCol="0" anchor="ctr">
            <a:noAutofit/>
          </a:bodyPr>
          <a:lstStyle/>
          <a:p>
            <a:pPr>
              <a:buFont typeface="Arial"/>
              <a:buChar char="•"/>
            </a:pPr>
            <a:r>
              <a:rPr lang="en-US" sz="2000" b="1">
                <a:solidFill>
                  <a:schemeClr val="bg1"/>
                </a:solidFill>
                <a:latin typeface="Calibri Light"/>
                <a:ea typeface="+mn-lt"/>
                <a:cs typeface="Calibri Light"/>
              </a:rPr>
              <a:t>4.HybriModel for Solving Cold-star</a:t>
            </a:r>
            <a:br>
              <a:rPr lang="en-US" sz="2000" b="1">
                <a:latin typeface="Calibri Light"/>
                <a:ea typeface="+mn-lt"/>
                <a:cs typeface="Calibri Light"/>
              </a:rPr>
            </a:br>
            <a:endParaRPr lang="en-US" sz="2000" b="1">
              <a:solidFill>
                <a:schemeClr val="bg1"/>
              </a:solidFill>
              <a:latin typeface="Calibri Light"/>
              <a:ea typeface="+mn-lt"/>
              <a:cs typeface="Calibri Light"/>
            </a:endParaRPr>
          </a:p>
          <a:p>
            <a:pPr>
              <a:buFont typeface="Arial,Sans-Serif"/>
              <a:buChar char="•"/>
            </a:pPr>
            <a:endParaRPr lang="en-US" sz="2000">
              <a:ea typeface="+mn-lt"/>
              <a:cs typeface="+mn-lt"/>
            </a:endParaRPr>
          </a:p>
          <a:p>
            <a:pPr>
              <a:buFont typeface="Arial,Sans-Serif"/>
              <a:buChar char="•"/>
            </a:pPr>
            <a:endParaRPr lang="en-US" sz="2000">
              <a:ea typeface="+mn-lt"/>
              <a:cs typeface="+mn-lt"/>
            </a:endParaRPr>
          </a:p>
          <a:p>
            <a:pPr>
              <a:buFont typeface="Arial,Sans-Serif"/>
              <a:buChar char="•"/>
            </a:pPr>
            <a:endParaRPr lang="en-US" sz="2000">
              <a:ea typeface="+mn-lt"/>
              <a:cs typeface="+mn-lt"/>
            </a:endParaRPr>
          </a:p>
          <a:p>
            <a:pPr>
              <a:buFont typeface="Arial,Sans-Serif"/>
              <a:buChar char="•"/>
            </a:pPr>
            <a:endParaRPr lang="en-US" sz="2000">
              <a:ea typeface="+mn-lt"/>
              <a:cs typeface="+mn-lt"/>
            </a:endParaRPr>
          </a:p>
          <a:p>
            <a:pPr>
              <a:buFont typeface="Arial,Sans-Serif"/>
              <a:buChar char="•"/>
            </a:pPr>
            <a:endParaRPr lang="en-US" sz="2000">
              <a:ea typeface="+mn-lt"/>
              <a:cs typeface="+mn-lt"/>
            </a:endParaRPr>
          </a:p>
          <a:p>
            <a:pPr>
              <a:buFont typeface="Arial,Sans-Serif"/>
              <a:buChar char="•"/>
            </a:pPr>
            <a:endParaRPr lang="en-US" sz="2000">
              <a:ea typeface="+mn-lt"/>
              <a:cs typeface="+mn-lt"/>
            </a:endParaRPr>
          </a:p>
          <a:p>
            <a:pPr>
              <a:buFont typeface="Arial,Sans-Serif"/>
              <a:buChar char="•"/>
            </a:pPr>
            <a:endParaRPr lang="en-US" sz="2000">
              <a:ea typeface="+mn-lt"/>
              <a:cs typeface="+mn-lt"/>
            </a:endParaRPr>
          </a:p>
          <a:p>
            <a:pPr>
              <a:buFont typeface="Arial,Sans-Serif"/>
              <a:buChar char="•"/>
            </a:pPr>
            <a:endParaRPr lang="en-US" sz="2000">
              <a:ea typeface="+mn-lt"/>
              <a:cs typeface="+mn-lt"/>
            </a:endParaRPr>
          </a:p>
          <a:p>
            <a:pPr>
              <a:buFont typeface="Arial,Sans-Serif"/>
              <a:buChar char="•"/>
            </a:pPr>
            <a:endParaRPr lang="en-US" sz="2000">
              <a:ea typeface="+mn-lt"/>
              <a:cs typeface="+mn-lt"/>
            </a:endParaRPr>
          </a:p>
          <a:p>
            <a:pPr>
              <a:buFont typeface="Arial,Sans-Serif"/>
              <a:buChar char="•"/>
            </a:pPr>
            <a:endParaRPr lang="en-US" sz="2000">
              <a:ea typeface="+mn-lt"/>
              <a:cs typeface="+mn-lt"/>
            </a:endParaRPr>
          </a:p>
          <a:p>
            <a:pPr marL="0" indent="0">
              <a:buNone/>
            </a:pPr>
            <a:endParaRPr lang="en-US" sz="2000">
              <a:ea typeface="+mn-lt"/>
              <a:cs typeface="+mn-lt"/>
            </a:endParaRPr>
          </a:p>
          <a:p>
            <a:pPr>
              <a:buFont typeface="Arial,Sans-Serif"/>
              <a:buChar char="•"/>
            </a:pPr>
            <a:endParaRPr lang="en-US" sz="2000" b="1">
              <a:ea typeface="+mn-lt"/>
              <a:cs typeface="+mn-lt"/>
            </a:endParaRPr>
          </a:p>
          <a:p>
            <a:pPr marL="0" indent="0">
              <a:buNone/>
            </a:pPr>
            <a:endParaRPr lang="en-US" sz="2000" b="1">
              <a:ea typeface="+mn-lt"/>
              <a:cs typeface="+mn-lt"/>
            </a:endParaRPr>
          </a:p>
          <a:p>
            <a:pPr marL="0" indent="0">
              <a:buNone/>
            </a:pPr>
            <a:endParaRPr lang="en-US" sz="2000" b="1">
              <a:ea typeface="+mn-lt"/>
              <a:cs typeface="+mn-lt"/>
            </a:endParaRPr>
          </a:p>
          <a:p>
            <a:pPr marL="0" indent="0">
              <a:buNone/>
            </a:pPr>
            <a:endParaRPr lang="en-US" sz="2000" b="1">
              <a:ea typeface="+mn-lt"/>
              <a:cs typeface="+mn-lt"/>
            </a:endParaRPr>
          </a:p>
          <a:p>
            <a:pPr marL="0" indent="0">
              <a:buNone/>
            </a:pPr>
            <a:endParaRPr lang="en-US" sz="2000" b="1">
              <a:ea typeface="+mn-lt"/>
              <a:cs typeface="+mn-lt"/>
            </a:endParaRPr>
          </a:p>
          <a:p>
            <a:pPr marL="0" indent="0">
              <a:buNone/>
            </a:pPr>
            <a:endParaRPr lang="en-US" sz="2000" b="1">
              <a:ea typeface="+mn-lt"/>
              <a:cs typeface="+mn-lt"/>
            </a:endParaRPr>
          </a:p>
          <a:p>
            <a:pPr marL="0" indent="0">
              <a:buNone/>
            </a:pPr>
            <a:endParaRPr lang="en-US" sz="2000" b="1">
              <a:ea typeface="+mn-lt"/>
              <a:cs typeface="+mn-lt"/>
            </a:endParaRPr>
          </a:p>
          <a:p>
            <a:pPr marL="0" indent="0">
              <a:buNone/>
            </a:pPr>
            <a:endParaRPr lang="en-US" sz="2000" b="1">
              <a:ea typeface="+mn-lt"/>
              <a:cs typeface="+mn-lt"/>
            </a:endParaRPr>
          </a:p>
          <a:p>
            <a:pPr marL="0" indent="0">
              <a:buNone/>
            </a:pPr>
            <a:endParaRPr lang="en-US" sz="2000" b="1">
              <a:ea typeface="+mn-lt"/>
              <a:cs typeface="+mn-lt"/>
            </a:endParaRPr>
          </a:p>
          <a:p>
            <a:pPr marL="0" indent="0">
              <a:buNone/>
            </a:pPr>
            <a:r>
              <a:rPr lang="en-US" sz="2000" b="1">
                <a:ea typeface="+mn-lt"/>
                <a:cs typeface="+mn-lt"/>
              </a:rPr>
              <a:t>Problem statement</a:t>
            </a:r>
            <a:r>
              <a:rPr lang="en-US" sz="2000">
                <a:ea typeface="+mn-lt"/>
                <a:cs typeface="+mn-lt"/>
              </a:rPr>
              <a:t>: The main problem with the recommendation system is the accuracy in predicting the item to the users is nearly 85 to 90% means every 3 recommendation is useless on 20 recommended items.</a:t>
            </a:r>
          </a:p>
          <a:p>
            <a:pPr marL="0" indent="0">
              <a:buNone/>
            </a:pPr>
            <a:r>
              <a:rPr lang="en-US" sz="2000" b="1">
                <a:ea typeface="+mn-lt"/>
                <a:cs typeface="+mn-lt"/>
              </a:rPr>
              <a:t>Introduction: </a:t>
            </a:r>
            <a:r>
              <a:rPr lang="en-US" sz="2000">
                <a:ea typeface="+mn-lt"/>
                <a:cs typeface="+mn-lt"/>
              </a:rPr>
              <a:t>Recommender systems (RS) have immensely been utilized by a number of domains including e-commerce, research-paper recommender systems, social websites, etc. The e-commerce or similar websites e.g., Amazon, Yelp, Epinions, etc. provide feasibility to its customers to share their opinion regarding the purchased items. The main purpose of these systems is to recommend items or products that relate to one’s interest or are highly likely to be purchased in the future. </a:t>
            </a:r>
          </a:p>
          <a:p>
            <a:pPr marL="0" indent="0">
              <a:buNone/>
            </a:pPr>
            <a:r>
              <a:rPr lang="en-US" sz="2000" b="1">
                <a:ea typeface="+mn-lt"/>
                <a:cs typeface="+mn-lt"/>
              </a:rPr>
              <a:t>Algorithm used:</a:t>
            </a:r>
          </a:p>
          <a:p>
            <a:pPr marL="0" indent="0">
              <a:buNone/>
            </a:pPr>
            <a:r>
              <a:rPr lang="en-US" sz="2000">
                <a:ea typeface="+mn-lt"/>
                <a:cs typeface="+mn-lt"/>
              </a:rPr>
              <a:t>Item-Based Collaborate Filtering</a:t>
            </a:r>
            <a:endParaRPr lang="en-US" sz="2000">
              <a:cs typeface="Calibri"/>
            </a:endParaRPr>
          </a:p>
          <a:p>
            <a:pPr marL="0" indent="0">
              <a:buNone/>
            </a:pPr>
            <a:r>
              <a:rPr lang="en-US" sz="2000">
                <a:ea typeface="+mn-lt"/>
                <a:cs typeface="+mn-lt"/>
              </a:rPr>
              <a:t>Deep Learning in Recommendation Systems </a:t>
            </a:r>
          </a:p>
          <a:p>
            <a:pPr marL="0" indent="0">
              <a:buNone/>
            </a:pPr>
            <a:r>
              <a:rPr lang="en-US" sz="2000">
                <a:ea typeface="+mn-lt"/>
                <a:cs typeface="+mn-lt"/>
              </a:rPr>
              <a:t>Proposed Extreme Gradient Boosting and Encoding Approach for Online Product Recommendation</a:t>
            </a:r>
            <a:endParaRPr lang="en-US"/>
          </a:p>
          <a:p>
            <a:pPr marL="0" indent="0">
              <a:buNone/>
            </a:pPr>
            <a:r>
              <a:rPr lang="en-US" sz="2000" err="1">
                <a:ea typeface="+mn-lt"/>
                <a:cs typeface="+mn-lt"/>
              </a:rPr>
              <a:t>XGBoost</a:t>
            </a:r>
            <a:r>
              <a:rPr lang="en-US" sz="2000">
                <a:ea typeface="+mn-lt"/>
                <a:cs typeface="+mn-lt"/>
              </a:rPr>
              <a:t>, linear regression, SVM, random forest</a:t>
            </a:r>
            <a:endParaRPr lang="en-US"/>
          </a:p>
          <a:p>
            <a:pPr marL="0" indent="0">
              <a:buNone/>
            </a:pPr>
            <a:endParaRPr lang="en-US" sz="2000">
              <a:ea typeface="+mn-lt"/>
              <a:cs typeface="+mn-lt"/>
            </a:endParaRPr>
          </a:p>
          <a:p>
            <a:pPr marL="0" indent="0">
              <a:buNone/>
            </a:pPr>
            <a:endParaRPr lang="en-US" sz="2400">
              <a:ea typeface="+mn-lt"/>
              <a:cs typeface="+mn-lt"/>
            </a:endParaRPr>
          </a:p>
          <a:p>
            <a:pPr marL="0" indent="0">
              <a:buNone/>
            </a:pPr>
            <a:endParaRPr lang="en-US" sz="2400">
              <a:ea typeface="+mn-lt"/>
              <a:cs typeface="+mn-lt"/>
            </a:endParaRPr>
          </a:p>
          <a:p>
            <a:pPr marL="0" indent="0">
              <a:buNone/>
            </a:pPr>
            <a:endParaRPr lang="en-US" sz="2400">
              <a:ea typeface="+mn-lt"/>
              <a:cs typeface="+mn-lt"/>
            </a:endParaRPr>
          </a:p>
          <a:p>
            <a:pPr marL="0" indent="0">
              <a:buNone/>
            </a:pPr>
            <a:r>
              <a:rPr lang="en-US" sz="2400">
                <a:ea typeface="+mn-lt"/>
                <a:cs typeface="+mn-lt"/>
              </a:rPr>
              <a:t>  </a:t>
            </a:r>
          </a:p>
          <a:p>
            <a:pPr>
              <a:buFont typeface="Arial,Sans-Serif"/>
              <a:buChar char="•"/>
            </a:pPr>
            <a:endParaRPr lang="en-US" sz="2000" b="1">
              <a:ea typeface="+mn-lt"/>
              <a:cs typeface="+mn-lt"/>
            </a:endParaRPr>
          </a:p>
          <a:p>
            <a:pPr>
              <a:buFont typeface="Arial,Sans-Serif"/>
              <a:buChar char="•"/>
            </a:pPr>
            <a:endParaRPr lang="en-US" sz="2000" b="1">
              <a:ea typeface="+mn-lt"/>
              <a:cs typeface="+mn-lt"/>
            </a:endParaRPr>
          </a:p>
          <a:p>
            <a:pPr>
              <a:buFont typeface="Arial,Sans-Serif"/>
              <a:buChar char="•"/>
            </a:pPr>
            <a:endParaRPr lang="en-US" sz="2000" b="1">
              <a:ea typeface="+mn-lt"/>
              <a:cs typeface="+mn-lt"/>
            </a:endParaRPr>
          </a:p>
          <a:p>
            <a:pPr>
              <a:buFont typeface="Arial,Sans-Serif"/>
              <a:buChar char="•"/>
            </a:pPr>
            <a:endParaRPr lang="en-US" sz="2000" b="1">
              <a:ea typeface="+mn-lt"/>
              <a:cs typeface="+mn-lt"/>
            </a:endParaRPr>
          </a:p>
          <a:p>
            <a:pPr>
              <a:buFont typeface="Arial,Sans-Serif"/>
              <a:buChar char="•"/>
            </a:pPr>
            <a:endParaRPr lang="en-US" sz="2000" b="1">
              <a:ea typeface="+mn-lt"/>
              <a:cs typeface="+mn-lt"/>
            </a:endParaRPr>
          </a:p>
          <a:p>
            <a:pPr>
              <a:buFont typeface="Arial,Sans-Serif"/>
              <a:buChar char="•"/>
            </a:pPr>
            <a:endParaRPr lang="en-US" sz="2000" b="1">
              <a:ea typeface="+mn-lt"/>
              <a:cs typeface="+mn-lt"/>
            </a:endParaRPr>
          </a:p>
          <a:p>
            <a:pPr>
              <a:buFont typeface="Arial,Sans-Serif"/>
              <a:buChar char="•"/>
            </a:pPr>
            <a:endParaRPr lang="en-US" sz="2000" b="1">
              <a:ea typeface="+mn-lt"/>
              <a:cs typeface="+mn-lt"/>
            </a:endParaRPr>
          </a:p>
          <a:p>
            <a:pPr>
              <a:buFont typeface="Arial,Sans-Serif"/>
              <a:buChar char="•"/>
            </a:pPr>
            <a:endParaRPr lang="en-US" sz="2000" b="1">
              <a:ea typeface="+mn-lt"/>
              <a:cs typeface="+mn-lt"/>
            </a:endParaRPr>
          </a:p>
          <a:p>
            <a:pPr>
              <a:buFont typeface="Arial,Sans-Serif"/>
              <a:buChar char="•"/>
            </a:pPr>
            <a:endParaRPr lang="en-US" sz="2000" b="1">
              <a:ea typeface="+mn-lt"/>
              <a:cs typeface="+mn-lt"/>
            </a:endParaRPr>
          </a:p>
          <a:p>
            <a:pPr>
              <a:buFont typeface="Arial,Sans-Serif"/>
              <a:buChar char="•"/>
            </a:pPr>
            <a:endParaRPr lang="en-US" sz="2000" b="1">
              <a:ea typeface="+mn-lt"/>
              <a:cs typeface="+mn-lt"/>
            </a:endParaRPr>
          </a:p>
          <a:p>
            <a:pPr>
              <a:buFont typeface="Arial,Sans-Serif"/>
              <a:buChar char="•"/>
            </a:pPr>
            <a:endParaRPr lang="en-US" sz="2000" b="1">
              <a:ea typeface="+mn-lt"/>
              <a:cs typeface="+mn-lt"/>
            </a:endParaRPr>
          </a:p>
          <a:p>
            <a:pPr>
              <a:buFont typeface="Arial,Sans-Serif"/>
              <a:buChar char="•"/>
            </a:pPr>
            <a:endParaRPr lang="en-US" sz="2000" b="1">
              <a:ea typeface="+mn-lt"/>
              <a:cs typeface="+mn-lt"/>
            </a:endParaRPr>
          </a:p>
          <a:p>
            <a:pPr>
              <a:buFont typeface="Arial,Sans-Serif"/>
              <a:buChar char="•"/>
            </a:pPr>
            <a:endParaRPr lang="en-US" sz="2000" b="1">
              <a:ea typeface="+mn-lt"/>
              <a:cs typeface="+mn-lt"/>
            </a:endParaRPr>
          </a:p>
          <a:p>
            <a:pPr>
              <a:buFont typeface="Arial,Sans-Serif"/>
              <a:buChar char="•"/>
            </a:pPr>
            <a:endParaRPr lang="en-US" sz="2000" b="1">
              <a:ea typeface="+mn-lt"/>
              <a:cs typeface="+mn-lt"/>
            </a:endParaRPr>
          </a:p>
          <a:p>
            <a:pPr>
              <a:buFont typeface="Arial,Sans-Serif"/>
              <a:buChar char="•"/>
            </a:pPr>
            <a:endParaRPr lang="en-US" sz="2000" b="1">
              <a:ea typeface="+mn-lt"/>
              <a:cs typeface="+mn-lt"/>
            </a:endParaRPr>
          </a:p>
          <a:p>
            <a:pPr>
              <a:buFont typeface="Arial,Sans-Serif"/>
              <a:buChar char="•"/>
            </a:pPr>
            <a:endParaRPr lang="en-US" sz="2000" b="1">
              <a:ea typeface="+mn-lt"/>
              <a:cs typeface="+mn-lt"/>
            </a:endParaRPr>
          </a:p>
          <a:p>
            <a:pPr>
              <a:buFont typeface="Arial,Sans-Serif"/>
              <a:buChar char="•"/>
            </a:pPr>
            <a:endParaRPr lang="en-US" sz="2000" b="1">
              <a:ea typeface="+mn-lt"/>
              <a:cs typeface="+mn-lt"/>
            </a:endParaRPr>
          </a:p>
          <a:p>
            <a:pPr>
              <a:buFont typeface="Arial,Sans-Serif"/>
              <a:buChar char="•"/>
            </a:pPr>
            <a:endParaRPr lang="en-US" sz="2000" b="1">
              <a:ea typeface="+mn-lt"/>
              <a:cs typeface="+mn-lt"/>
            </a:endParaRPr>
          </a:p>
          <a:p>
            <a:pPr>
              <a:buFont typeface="Arial,Sans-Serif"/>
              <a:buChar char="•"/>
            </a:pPr>
            <a:endParaRPr lang="en-US" sz="2000">
              <a:ea typeface="+mn-lt"/>
              <a:cs typeface="+mn-lt"/>
            </a:endParaRPr>
          </a:p>
          <a:p>
            <a:pPr>
              <a:buFont typeface="Arial,Sans-Serif"/>
              <a:buChar char="•"/>
            </a:pPr>
            <a:endParaRPr lang="en-US" sz="2000">
              <a:ea typeface="+mn-lt"/>
              <a:cs typeface="+mn-lt"/>
            </a:endParaRPr>
          </a:p>
          <a:p>
            <a:pPr>
              <a:buFont typeface="Arial,Sans-Serif"/>
              <a:buChar char="•"/>
            </a:pPr>
            <a:endParaRPr lang="en-US" sz="2000">
              <a:ea typeface="+mn-lt"/>
              <a:cs typeface="+mn-lt"/>
            </a:endParaRPr>
          </a:p>
          <a:p>
            <a:pPr>
              <a:buFont typeface="Arial,Sans-Serif"/>
              <a:buChar char="•"/>
            </a:pPr>
            <a:endParaRPr lang="en-US" sz="2000">
              <a:ea typeface="+mn-lt"/>
              <a:cs typeface="+mn-lt"/>
            </a:endParaRPr>
          </a:p>
        </p:txBody>
      </p:sp>
    </p:spTree>
    <p:extLst>
      <p:ext uri="{BB962C8B-B14F-4D97-AF65-F5344CB8AC3E}">
        <p14:creationId xmlns:p14="http://schemas.microsoft.com/office/powerpoint/2010/main" val="16022629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26" name="Rectangle 52">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7" name="Freeform: Shape 54">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C7EA142-A83F-1097-1248-F8DEC4D70E0A}"/>
              </a:ext>
            </a:extLst>
          </p:cNvPr>
          <p:cNvSpPr>
            <a:spLocks noGrp="1"/>
          </p:cNvSpPr>
          <p:nvPr>
            <p:ph type="title"/>
          </p:nvPr>
        </p:nvSpPr>
        <p:spPr>
          <a:xfrm>
            <a:off x="148179" y="2349123"/>
            <a:ext cx="3739055" cy="2608716"/>
          </a:xfrm>
        </p:spPr>
        <p:txBody>
          <a:bodyPr>
            <a:normAutofit fontScale="90000"/>
          </a:bodyPr>
          <a:lstStyle/>
          <a:p>
            <a:r>
              <a:rPr lang="en-US" sz="2400" b="1">
                <a:solidFill>
                  <a:schemeClr val="bg1"/>
                </a:solidFill>
                <a:ea typeface="+mj-lt"/>
                <a:cs typeface="Calibri Light"/>
              </a:rPr>
              <a:t>8.</a:t>
            </a:r>
            <a:r>
              <a:rPr lang="en-US" sz="2400" b="1">
                <a:solidFill>
                  <a:schemeClr val="bg1"/>
                </a:solidFill>
                <a:ea typeface="+mj-lt"/>
                <a:cs typeface="+mj-lt"/>
              </a:rPr>
              <a:t> Toward Improving the Prediction Accuracy of Product Recommendation System Using Extreme Gradient Boosting and Encoding Approaches </a:t>
            </a:r>
            <a:br>
              <a:rPr lang="en-US" sz="2400" b="1">
                <a:solidFill>
                  <a:schemeClr val="bg1"/>
                </a:solidFill>
                <a:ea typeface="+mj-lt"/>
                <a:cs typeface="Calibri Light"/>
              </a:rPr>
            </a:br>
            <a:br>
              <a:rPr lang="en-US" sz="2400" b="1">
                <a:ea typeface="+mj-lt"/>
                <a:cs typeface="Calibri Light"/>
              </a:rPr>
            </a:br>
            <a:r>
              <a:rPr lang="en-US" sz="2400" b="1">
                <a:solidFill>
                  <a:schemeClr val="bg1"/>
                </a:solidFill>
                <a:ea typeface="+mj-lt"/>
                <a:cs typeface="Calibri Light"/>
              </a:rPr>
              <a:t>Aurthor's name: </a:t>
            </a:r>
            <a:r>
              <a:rPr lang="en-US" sz="2400" b="1">
                <a:solidFill>
                  <a:schemeClr val="bg1"/>
                </a:solidFill>
                <a:ea typeface="+mj-lt"/>
                <a:cs typeface="+mj-lt"/>
              </a:rPr>
              <a:t>Zeinab Shahbazi, </a:t>
            </a:r>
            <a:r>
              <a:rPr lang="en-US" sz="2400" b="1" err="1">
                <a:solidFill>
                  <a:schemeClr val="bg1"/>
                </a:solidFill>
                <a:ea typeface="+mj-lt"/>
                <a:cs typeface="+mj-lt"/>
              </a:rPr>
              <a:t>Debapriya</a:t>
            </a:r>
            <a:r>
              <a:rPr lang="en-US" sz="2400" b="1">
                <a:solidFill>
                  <a:schemeClr val="bg1"/>
                </a:solidFill>
                <a:ea typeface="+mj-lt"/>
                <a:cs typeface="+mj-lt"/>
              </a:rPr>
              <a:t> Hazra, </a:t>
            </a:r>
            <a:r>
              <a:rPr lang="en-US" sz="2400" b="1" err="1">
                <a:solidFill>
                  <a:schemeClr val="bg1"/>
                </a:solidFill>
                <a:ea typeface="+mj-lt"/>
                <a:cs typeface="+mj-lt"/>
              </a:rPr>
              <a:t>Sejoon</a:t>
            </a:r>
            <a:r>
              <a:rPr lang="en-US" sz="2400" b="1">
                <a:solidFill>
                  <a:schemeClr val="bg1"/>
                </a:solidFill>
                <a:ea typeface="+mj-lt"/>
                <a:cs typeface="+mj-lt"/>
              </a:rPr>
              <a:t> Park and Yung Cheol Byun *</a:t>
            </a:r>
            <a:r>
              <a:rPr lang="en-US" sz="2400">
                <a:ea typeface="+mj-lt"/>
                <a:cs typeface="+mj-lt"/>
              </a:rPr>
              <a:t> </a:t>
            </a:r>
            <a:br>
              <a:rPr lang="en-US" sz="2400">
                <a:solidFill>
                  <a:srgbClr val="000000"/>
                </a:solidFill>
                <a:ea typeface="+mj-lt"/>
                <a:cs typeface="+mj-lt"/>
              </a:rPr>
            </a:br>
            <a:br>
              <a:rPr lang="en-US" sz="2400">
                <a:solidFill>
                  <a:srgbClr val="000000"/>
                </a:solidFill>
                <a:ea typeface="+mj-lt"/>
                <a:cs typeface="+mj-lt"/>
              </a:rPr>
            </a:br>
            <a:r>
              <a:rPr lang="en-US" sz="2400" b="1">
                <a:solidFill>
                  <a:schemeClr val="bg1"/>
                </a:solidFill>
                <a:ea typeface="+mj-lt"/>
                <a:cs typeface="+mj-lt"/>
              </a:rPr>
              <a:t>Year</a:t>
            </a:r>
            <a:r>
              <a:rPr lang="en-US" sz="2400" b="1">
                <a:solidFill>
                  <a:schemeClr val="bg1"/>
                </a:solidFill>
                <a:ea typeface="+mj-lt"/>
                <a:cs typeface="Calibri Light"/>
              </a:rPr>
              <a:t> of publication:- </a:t>
            </a:r>
            <a:br>
              <a:rPr lang="en-US" sz="2400" b="1">
                <a:ea typeface="+mj-lt"/>
                <a:cs typeface="Calibri Light"/>
              </a:rPr>
            </a:br>
            <a:r>
              <a:rPr lang="en-US" sz="2400" b="1">
                <a:solidFill>
                  <a:schemeClr val="bg1"/>
                </a:solidFill>
                <a:ea typeface="+mj-lt"/>
                <a:cs typeface="Calibri Light"/>
              </a:rPr>
              <a:t>2020 (</a:t>
            </a:r>
            <a:r>
              <a:rPr lang="en-US" sz="2400" b="1" err="1">
                <a:solidFill>
                  <a:schemeClr val="bg1"/>
                </a:solidFill>
                <a:ea typeface="+mj-lt"/>
                <a:cs typeface="Calibri Light"/>
              </a:rPr>
              <a:t>september</a:t>
            </a:r>
            <a:r>
              <a:rPr lang="en-US" sz="2400" b="1">
                <a:solidFill>
                  <a:schemeClr val="bg1"/>
                </a:solidFill>
                <a:ea typeface="+mj-lt"/>
                <a:cs typeface="Calibri Light"/>
              </a:rPr>
              <a:t>)</a:t>
            </a:r>
            <a:endParaRPr lang="en-US" sz="2400" b="1">
              <a:solidFill>
                <a:schemeClr val="bg1"/>
              </a:solidFill>
              <a:ea typeface="Calibri Light"/>
              <a:cs typeface="Calibri Light"/>
            </a:endParaRPr>
          </a:p>
        </p:txBody>
      </p:sp>
      <p:sp>
        <p:nvSpPr>
          <p:cNvPr id="428" name="Arc 56">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AB01B5C-B324-56FE-6487-8B0DDB52D2F1}"/>
              </a:ext>
            </a:extLst>
          </p:cNvPr>
          <p:cNvSpPr>
            <a:spLocks noGrp="1"/>
          </p:cNvSpPr>
          <p:nvPr>
            <p:ph idx="1"/>
          </p:nvPr>
        </p:nvSpPr>
        <p:spPr>
          <a:xfrm>
            <a:off x="4447308" y="954742"/>
            <a:ext cx="6906491" cy="6866940"/>
          </a:xfrm>
        </p:spPr>
        <p:txBody>
          <a:bodyPr vert="horz" lIns="91440" tIns="45720" rIns="91440" bIns="45720" rtlCol="0" anchor="ctr">
            <a:noAutofit/>
          </a:bodyPr>
          <a:lstStyle/>
          <a:p>
            <a:pPr>
              <a:buFont typeface="Arial"/>
              <a:buChar char="•"/>
            </a:pPr>
            <a:r>
              <a:rPr lang="en-US" sz="2000" b="1">
                <a:solidFill>
                  <a:schemeClr val="bg1"/>
                </a:solidFill>
                <a:latin typeface="Calibri Light"/>
                <a:ea typeface="+mn-lt"/>
                <a:cs typeface="Calibri Light"/>
              </a:rPr>
              <a:t>4.HybriModel for Solving Cold-star</a:t>
            </a:r>
            <a:br>
              <a:rPr lang="en-US" sz="2000" b="1">
                <a:latin typeface="Calibri Light"/>
                <a:ea typeface="+mn-lt"/>
                <a:cs typeface="Calibri Light"/>
              </a:rPr>
            </a:br>
            <a:endParaRPr lang="en-US" sz="2000" b="1">
              <a:solidFill>
                <a:schemeClr val="bg1"/>
              </a:solidFill>
              <a:latin typeface="Calibri Light"/>
              <a:ea typeface="+mn-lt"/>
              <a:cs typeface="Calibri Light"/>
            </a:endParaRPr>
          </a:p>
          <a:p>
            <a:pPr>
              <a:buFont typeface="Arial,Sans-Serif"/>
              <a:buChar char="•"/>
            </a:pPr>
            <a:endParaRPr lang="en-US" sz="2000">
              <a:ea typeface="+mn-lt"/>
              <a:cs typeface="+mn-lt"/>
            </a:endParaRPr>
          </a:p>
          <a:p>
            <a:pPr>
              <a:buFont typeface="Arial,Sans-Serif"/>
              <a:buChar char="•"/>
            </a:pPr>
            <a:endParaRPr lang="en-US" sz="2000">
              <a:ea typeface="+mn-lt"/>
              <a:cs typeface="+mn-lt"/>
            </a:endParaRPr>
          </a:p>
          <a:p>
            <a:pPr>
              <a:buFont typeface="Arial,Sans-Serif"/>
              <a:buChar char="•"/>
            </a:pPr>
            <a:endParaRPr lang="en-US" sz="2000">
              <a:ea typeface="+mn-lt"/>
              <a:cs typeface="+mn-lt"/>
            </a:endParaRPr>
          </a:p>
          <a:p>
            <a:pPr>
              <a:buFont typeface="Arial,Sans-Serif"/>
              <a:buChar char="•"/>
            </a:pPr>
            <a:endParaRPr lang="en-US" sz="2000">
              <a:ea typeface="+mn-lt"/>
              <a:cs typeface="+mn-lt"/>
            </a:endParaRPr>
          </a:p>
          <a:p>
            <a:pPr>
              <a:buFont typeface="Arial,Sans-Serif"/>
              <a:buChar char="•"/>
            </a:pPr>
            <a:endParaRPr lang="en-US" sz="2000">
              <a:ea typeface="+mn-lt"/>
              <a:cs typeface="+mn-lt"/>
            </a:endParaRPr>
          </a:p>
          <a:p>
            <a:pPr>
              <a:buFont typeface="Arial,Sans-Serif"/>
              <a:buChar char="•"/>
            </a:pPr>
            <a:endParaRPr lang="en-US" sz="2000">
              <a:ea typeface="+mn-lt"/>
              <a:cs typeface="+mn-lt"/>
            </a:endParaRPr>
          </a:p>
          <a:p>
            <a:pPr>
              <a:buFont typeface="Arial,Sans-Serif"/>
              <a:buChar char="•"/>
            </a:pPr>
            <a:endParaRPr lang="en-US" sz="2000">
              <a:ea typeface="+mn-lt"/>
              <a:cs typeface="+mn-lt"/>
            </a:endParaRPr>
          </a:p>
          <a:p>
            <a:pPr>
              <a:buFont typeface="Arial,Sans-Serif"/>
              <a:buChar char="•"/>
            </a:pPr>
            <a:endParaRPr lang="en-US" sz="2000">
              <a:ea typeface="+mn-lt"/>
              <a:cs typeface="+mn-lt"/>
            </a:endParaRPr>
          </a:p>
          <a:p>
            <a:pPr>
              <a:buFont typeface="Arial,Sans-Serif"/>
              <a:buChar char="•"/>
            </a:pPr>
            <a:endParaRPr lang="en-US" sz="2000">
              <a:ea typeface="+mn-lt"/>
              <a:cs typeface="+mn-lt"/>
            </a:endParaRPr>
          </a:p>
          <a:p>
            <a:pPr>
              <a:buFont typeface="Arial,Sans-Serif"/>
              <a:buChar char="•"/>
            </a:pPr>
            <a:endParaRPr lang="en-US" sz="2000">
              <a:ea typeface="+mn-lt"/>
              <a:cs typeface="+mn-lt"/>
            </a:endParaRPr>
          </a:p>
          <a:p>
            <a:pPr marL="0" indent="0">
              <a:buNone/>
            </a:pPr>
            <a:endParaRPr lang="en-US" sz="2000">
              <a:ea typeface="+mn-lt"/>
              <a:cs typeface="+mn-lt"/>
            </a:endParaRPr>
          </a:p>
          <a:p>
            <a:pPr>
              <a:buFont typeface="Arial,Sans-Serif"/>
              <a:buChar char="•"/>
            </a:pPr>
            <a:endParaRPr lang="en-US" sz="2000" b="1">
              <a:ea typeface="+mn-lt"/>
              <a:cs typeface="+mn-lt"/>
            </a:endParaRPr>
          </a:p>
          <a:p>
            <a:pPr marL="0" indent="0">
              <a:buNone/>
            </a:pPr>
            <a:endParaRPr lang="en-US" sz="2000" b="1">
              <a:ea typeface="+mn-lt"/>
              <a:cs typeface="+mn-lt"/>
            </a:endParaRPr>
          </a:p>
          <a:p>
            <a:pPr marL="0" indent="0">
              <a:buNone/>
            </a:pPr>
            <a:endParaRPr lang="en-US" sz="2000" b="1">
              <a:ea typeface="+mn-lt"/>
              <a:cs typeface="+mn-lt"/>
            </a:endParaRPr>
          </a:p>
          <a:p>
            <a:pPr marL="0" indent="0">
              <a:buNone/>
            </a:pPr>
            <a:endParaRPr lang="en-US" sz="2000" b="1">
              <a:ea typeface="+mn-lt"/>
              <a:cs typeface="+mn-lt"/>
            </a:endParaRPr>
          </a:p>
          <a:p>
            <a:pPr marL="0" indent="0">
              <a:buNone/>
            </a:pPr>
            <a:endParaRPr lang="en-US" sz="2000" b="1">
              <a:ea typeface="+mn-lt"/>
              <a:cs typeface="+mn-lt"/>
            </a:endParaRPr>
          </a:p>
          <a:p>
            <a:pPr marL="0" indent="0">
              <a:buNone/>
            </a:pPr>
            <a:endParaRPr lang="en-US" sz="2000" b="1">
              <a:ea typeface="+mn-lt"/>
              <a:cs typeface="+mn-lt"/>
            </a:endParaRPr>
          </a:p>
          <a:p>
            <a:pPr marL="0" indent="0">
              <a:buNone/>
            </a:pPr>
            <a:endParaRPr lang="en-US" sz="2000" b="1">
              <a:ea typeface="+mn-lt"/>
              <a:cs typeface="+mn-lt"/>
            </a:endParaRPr>
          </a:p>
          <a:p>
            <a:pPr marL="0" indent="0">
              <a:buNone/>
            </a:pPr>
            <a:r>
              <a:rPr lang="en-US" sz="2000" b="1">
                <a:ea typeface="+mn-lt"/>
                <a:cs typeface="+mn-lt"/>
              </a:rPr>
              <a:t>Steps for analysis of online data products:</a:t>
            </a:r>
          </a:p>
          <a:p>
            <a:pPr marL="0" indent="0">
              <a:buNone/>
            </a:pPr>
            <a:r>
              <a:rPr lang="en-US" sz="2000" b="1">
                <a:cs typeface="Calibri"/>
              </a:rPr>
              <a:t>1.</a:t>
            </a:r>
            <a:r>
              <a:rPr lang="en-US" sz="2000">
                <a:ea typeface="+mn-lt"/>
                <a:cs typeface="+mn-lt"/>
              </a:rPr>
              <a:t>Collection of Online Shopping Product Data</a:t>
            </a:r>
            <a:endParaRPr lang="en-US" sz="2000" b="1">
              <a:cs typeface="Calibri"/>
            </a:endParaRPr>
          </a:p>
          <a:p>
            <a:pPr marL="0" indent="0">
              <a:buNone/>
            </a:pPr>
            <a:r>
              <a:rPr lang="en-US" sz="2000">
                <a:ea typeface="+mn-lt"/>
                <a:cs typeface="+mn-lt"/>
              </a:rPr>
              <a:t>2. Data Pre-Processing</a:t>
            </a:r>
          </a:p>
          <a:p>
            <a:pPr marL="0" indent="0">
              <a:buNone/>
            </a:pPr>
            <a:r>
              <a:rPr lang="en-US" sz="2000">
                <a:ea typeface="+mn-lt"/>
                <a:cs typeface="+mn-lt"/>
              </a:rPr>
              <a:t>3 Data Analysis and Visualization </a:t>
            </a:r>
          </a:p>
          <a:p>
            <a:pPr marL="0" indent="0">
              <a:buNone/>
            </a:pPr>
            <a:r>
              <a:rPr lang="en-US" sz="2000">
                <a:ea typeface="+mn-lt"/>
                <a:cs typeface="+mn-lt"/>
              </a:rPr>
              <a:t>4. Time Series Analysis</a:t>
            </a:r>
          </a:p>
          <a:p>
            <a:pPr marL="0" indent="0">
              <a:buNone/>
            </a:pPr>
            <a:r>
              <a:rPr lang="en-US" sz="2000">
                <a:ea typeface="+mn-lt"/>
                <a:cs typeface="+mn-lt"/>
              </a:rPr>
              <a:t>5. User Interest Analysis </a:t>
            </a:r>
            <a:endParaRPr lang="en-US"/>
          </a:p>
          <a:p>
            <a:pPr marL="0" indent="0">
              <a:buNone/>
            </a:pPr>
            <a:r>
              <a:rPr lang="en-US" sz="2000">
                <a:ea typeface="+mn-lt"/>
                <a:cs typeface="+mn-lt"/>
              </a:rPr>
              <a:t>6. Purchased Product Frequency </a:t>
            </a:r>
          </a:p>
          <a:p>
            <a:pPr marL="0" indent="0">
              <a:buNone/>
            </a:pPr>
            <a:endParaRPr lang="en-US" sz="1800">
              <a:ea typeface="+mn-lt"/>
              <a:cs typeface="+mn-lt"/>
            </a:endParaRPr>
          </a:p>
          <a:p>
            <a:pPr marL="0" indent="0">
              <a:buNone/>
            </a:pPr>
            <a:r>
              <a:rPr lang="en-US" sz="2000" b="1">
                <a:ea typeface="+mn-lt"/>
                <a:cs typeface="+mn-lt"/>
              </a:rPr>
              <a:t>Conclusion:</a:t>
            </a:r>
            <a:r>
              <a:rPr lang="en-US" sz="2000">
                <a:ea typeface="+mn-lt"/>
                <a:cs typeface="+mn-lt"/>
              </a:rPr>
              <a:t> The CF assumes that two like-minded people are most likely to exhibit a similar likeness pattern in the future. The contemporary state-of-the-art on CF has presented classification and prediction accuracy of different proposed models. However, none of them have presented collectivity. For instance, if classification accuracy is good, then prediction accuracy declines and vice versa. This prevents CF from being a generalized recommender system. In this paper, we have proposed </a:t>
            </a:r>
            <a:r>
              <a:rPr lang="en-US" sz="2000" err="1">
                <a:ea typeface="+mn-lt"/>
                <a:cs typeface="+mn-lt"/>
              </a:rPr>
              <a:t>XGBoost</a:t>
            </a:r>
            <a:r>
              <a:rPr lang="en-US" sz="2000">
                <a:ea typeface="+mn-lt"/>
                <a:cs typeface="+mn-lt"/>
              </a:rPr>
              <a:t>-based collaborate filtering product recommendations to evaluate the performance of CF recommendations based on user profile and click information</a:t>
            </a:r>
          </a:p>
          <a:p>
            <a:pPr marL="0" indent="0">
              <a:buNone/>
            </a:pPr>
            <a:endParaRPr lang="en-US" sz="2000">
              <a:ea typeface="+mn-lt"/>
              <a:cs typeface="+mn-lt"/>
            </a:endParaRPr>
          </a:p>
          <a:p>
            <a:pPr marL="0" indent="0">
              <a:buNone/>
            </a:pPr>
            <a:r>
              <a:rPr lang="en-US" sz="2400">
                <a:ea typeface="+mn-lt"/>
                <a:cs typeface="+mn-lt"/>
              </a:rPr>
              <a:t>  </a:t>
            </a:r>
          </a:p>
          <a:p>
            <a:pPr>
              <a:buFont typeface="Arial,Sans-Serif"/>
              <a:buChar char="•"/>
            </a:pPr>
            <a:endParaRPr lang="en-US" sz="2000" b="1">
              <a:ea typeface="+mn-lt"/>
              <a:cs typeface="+mn-lt"/>
            </a:endParaRPr>
          </a:p>
          <a:p>
            <a:pPr>
              <a:buFont typeface="Arial,Sans-Serif"/>
              <a:buChar char="•"/>
            </a:pPr>
            <a:endParaRPr lang="en-US" sz="2000" b="1">
              <a:ea typeface="+mn-lt"/>
              <a:cs typeface="+mn-lt"/>
            </a:endParaRPr>
          </a:p>
          <a:p>
            <a:pPr>
              <a:buFont typeface="Arial,Sans-Serif"/>
              <a:buChar char="•"/>
            </a:pPr>
            <a:endParaRPr lang="en-US" sz="2000" b="1">
              <a:ea typeface="+mn-lt"/>
              <a:cs typeface="+mn-lt"/>
            </a:endParaRPr>
          </a:p>
          <a:p>
            <a:pPr>
              <a:buFont typeface="Arial,Sans-Serif"/>
              <a:buChar char="•"/>
            </a:pPr>
            <a:endParaRPr lang="en-US" sz="2000" b="1">
              <a:ea typeface="+mn-lt"/>
              <a:cs typeface="+mn-lt"/>
            </a:endParaRPr>
          </a:p>
          <a:p>
            <a:pPr>
              <a:buFont typeface="Arial,Sans-Serif"/>
              <a:buChar char="•"/>
            </a:pPr>
            <a:endParaRPr lang="en-US" sz="2000" b="1">
              <a:ea typeface="+mn-lt"/>
              <a:cs typeface="+mn-lt"/>
            </a:endParaRPr>
          </a:p>
          <a:p>
            <a:pPr>
              <a:buFont typeface="Arial,Sans-Serif"/>
              <a:buChar char="•"/>
            </a:pPr>
            <a:endParaRPr lang="en-US" sz="2000" b="1">
              <a:ea typeface="+mn-lt"/>
              <a:cs typeface="+mn-lt"/>
            </a:endParaRPr>
          </a:p>
          <a:p>
            <a:pPr>
              <a:buFont typeface="Arial,Sans-Serif"/>
              <a:buChar char="•"/>
            </a:pPr>
            <a:endParaRPr lang="en-US" sz="2000" b="1">
              <a:ea typeface="+mn-lt"/>
              <a:cs typeface="+mn-lt"/>
            </a:endParaRPr>
          </a:p>
          <a:p>
            <a:pPr>
              <a:buFont typeface="Arial,Sans-Serif"/>
              <a:buChar char="•"/>
            </a:pPr>
            <a:endParaRPr lang="en-US" sz="2000" b="1">
              <a:ea typeface="+mn-lt"/>
              <a:cs typeface="+mn-lt"/>
            </a:endParaRPr>
          </a:p>
          <a:p>
            <a:pPr>
              <a:buFont typeface="Arial,Sans-Serif"/>
              <a:buChar char="•"/>
            </a:pPr>
            <a:endParaRPr lang="en-US" sz="2000" b="1">
              <a:ea typeface="+mn-lt"/>
              <a:cs typeface="+mn-lt"/>
            </a:endParaRPr>
          </a:p>
          <a:p>
            <a:pPr>
              <a:buFont typeface="Arial,Sans-Serif"/>
              <a:buChar char="•"/>
            </a:pPr>
            <a:endParaRPr lang="en-US" sz="2000" b="1">
              <a:ea typeface="+mn-lt"/>
              <a:cs typeface="+mn-lt"/>
            </a:endParaRPr>
          </a:p>
          <a:p>
            <a:pPr>
              <a:buFont typeface="Arial,Sans-Serif"/>
              <a:buChar char="•"/>
            </a:pPr>
            <a:endParaRPr lang="en-US" sz="2000" b="1">
              <a:ea typeface="+mn-lt"/>
              <a:cs typeface="+mn-lt"/>
            </a:endParaRPr>
          </a:p>
          <a:p>
            <a:pPr>
              <a:buFont typeface="Arial,Sans-Serif"/>
              <a:buChar char="•"/>
            </a:pPr>
            <a:endParaRPr lang="en-US" sz="2000" b="1">
              <a:ea typeface="+mn-lt"/>
              <a:cs typeface="+mn-lt"/>
            </a:endParaRPr>
          </a:p>
          <a:p>
            <a:pPr>
              <a:buFont typeface="Arial,Sans-Serif"/>
              <a:buChar char="•"/>
            </a:pPr>
            <a:endParaRPr lang="en-US" sz="2000" b="1">
              <a:ea typeface="+mn-lt"/>
              <a:cs typeface="+mn-lt"/>
            </a:endParaRPr>
          </a:p>
          <a:p>
            <a:pPr>
              <a:buFont typeface="Arial,Sans-Serif"/>
              <a:buChar char="•"/>
            </a:pPr>
            <a:endParaRPr lang="en-US" sz="2000" b="1">
              <a:ea typeface="+mn-lt"/>
              <a:cs typeface="+mn-lt"/>
            </a:endParaRPr>
          </a:p>
          <a:p>
            <a:pPr>
              <a:buFont typeface="Arial,Sans-Serif"/>
              <a:buChar char="•"/>
            </a:pPr>
            <a:endParaRPr lang="en-US" sz="2000" b="1">
              <a:ea typeface="+mn-lt"/>
              <a:cs typeface="+mn-lt"/>
            </a:endParaRPr>
          </a:p>
          <a:p>
            <a:pPr>
              <a:buFont typeface="Arial,Sans-Serif"/>
              <a:buChar char="•"/>
            </a:pPr>
            <a:endParaRPr lang="en-US" sz="2000" b="1">
              <a:ea typeface="+mn-lt"/>
              <a:cs typeface="+mn-lt"/>
            </a:endParaRPr>
          </a:p>
          <a:p>
            <a:pPr>
              <a:buFont typeface="Arial,Sans-Serif"/>
              <a:buChar char="•"/>
            </a:pPr>
            <a:endParaRPr lang="en-US" sz="2000" b="1">
              <a:ea typeface="+mn-lt"/>
              <a:cs typeface="+mn-lt"/>
            </a:endParaRPr>
          </a:p>
          <a:p>
            <a:pPr>
              <a:buFont typeface="Arial,Sans-Serif"/>
              <a:buChar char="•"/>
            </a:pPr>
            <a:endParaRPr lang="en-US" sz="2000" b="1">
              <a:ea typeface="+mn-lt"/>
              <a:cs typeface="+mn-lt"/>
            </a:endParaRPr>
          </a:p>
          <a:p>
            <a:pPr>
              <a:buFont typeface="Arial,Sans-Serif"/>
              <a:buChar char="•"/>
            </a:pPr>
            <a:endParaRPr lang="en-US" sz="2000">
              <a:ea typeface="+mn-lt"/>
              <a:cs typeface="+mn-lt"/>
            </a:endParaRPr>
          </a:p>
          <a:p>
            <a:pPr>
              <a:buFont typeface="Arial,Sans-Serif"/>
              <a:buChar char="•"/>
            </a:pPr>
            <a:endParaRPr lang="en-US" sz="2000">
              <a:ea typeface="+mn-lt"/>
              <a:cs typeface="+mn-lt"/>
            </a:endParaRPr>
          </a:p>
          <a:p>
            <a:pPr>
              <a:buFont typeface="Arial,Sans-Serif"/>
              <a:buChar char="•"/>
            </a:pPr>
            <a:endParaRPr lang="en-US" sz="2000">
              <a:ea typeface="+mn-lt"/>
              <a:cs typeface="+mn-lt"/>
            </a:endParaRPr>
          </a:p>
          <a:p>
            <a:pPr>
              <a:buFont typeface="Arial,Sans-Serif"/>
              <a:buChar char="•"/>
            </a:pPr>
            <a:endParaRPr lang="en-US" sz="2000">
              <a:ea typeface="+mn-lt"/>
              <a:cs typeface="+mn-lt"/>
            </a:endParaRPr>
          </a:p>
        </p:txBody>
      </p:sp>
    </p:spTree>
    <p:extLst>
      <p:ext uri="{BB962C8B-B14F-4D97-AF65-F5344CB8AC3E}">
        <p14:creationId xmlns:p14="http://schemas.microsoft.com/office/powerpoint/2010/main" val="2960555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26" name="Rectangle 52">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7" name="Freeform: Shape 54">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C7EA142-A83F-1097-1248-F8DEC4D70E0A}"/>
              </a:ext>
            </a:extLst>
          </p:cNvPr>
          <p:cNvSpPr>
            <a:spLocks noGrp="1"/>
          </p:cNvSpPr>
          <p:nvPr>
            <p:ph type="title"/>
          </p:nvPr>
        </p:nvSpPr>
        <p:spPr>
          <a:xfrm>
            <a:off x="148179" y="1071308"/>
            <a:ext cx="3739055" cy="3886531"/>
          </a:xfrm>
        </p:spPr>
        <p:txBody>
          <a:bodyPr>
            <a:normAutofit/>
          </a:bodyPr>
          <a:lstStyle/>
          <a:p>
            <a:r>
              <a:rPr lang="en-US" sz="2400" b="1" dirty="0">
                <a:solidFill>
                  <a:schemeClr val="bg1"/>
                </a:solidFill>
                <a:ea typeface="+mj-lt"/>
                <a:cs typeface="Calibri Light"/>
              </a:rPr>
              <a:t>9.</a:t>
            </a:r>
            <a:r>
              <a:rPr lang="en-US" sz="2400" b="1" dirty="0">
                <a:solidFill>
                  <a:schemeClr val="bg1"/>
                </a:solidFill>
                <a:ea typeface="+mj-lt"/>
                <a:cs typeface="+mj-lt"/>
              </a:rPr>
              <a:t> Heterogeneous Information Network Embedding for Recommendation</a:t>
            </a:r>
            <a:br>
              <a:rPr lang="en-US" sz="2400" b="1" dirty="0">
                <a:solidFill>
                  <a:schemeClr val="bg1"/>
                </a:solidFill>
                <a:ea typeface="+mj-lt"/>
                <a:cs typeface="Calibri Light"/>
              </a:rPr>
            </a:br>
            <a:br>
              <a:rPr lang="en-US" sz="2400" b="1" dirty="0">
                <a:ea typeface="+mj-lt"/>
                <a:cs typeface="Calibri Light"/>
              </a:rPr>
            </a:br>
            <a:r>
              <a:rPr lang="en-US" sz="2400" b="1" dirty="0">
                <a:solidFill>
                  <a:schemeClr val="bg1"/>
                </a:solidFill>
                <a:ea typeface="+mj-lt"/>
                <a:cs typeface="Calibri Light"/>
              </a:rPr>
              <a:t>Aurthor's </a:t>
            </a:r>
            <a:r>
              <a:rPr lang="en-US" sz="2400" b="1" dirty="0" err="1">
                <a:solidFill>
                  <a:schemeClr val="bg1"/>
                </a:solidFill>
                <a:ea typeface="+mj-lt"/>
                <a:cs typeface="Calibri Light"/>
              </a:rPr>
              <a:t>name:</a:t>
            </a:r>
            <a:r>
              <a:rPr lang="en-US" sz="2400" b="1" dirty="0" err="1">
                <a:solidFill>
                  <a:schemeClr val="bg1"/>
                </a:solidFill>
                <a:ea typeface="+mj-lt"/>
                <a:cs typeface="+mj-lt"/>
              </a:rPr>
              <a:t>Chuan</a:t>
            </a:r>
            <a:r>
              <a:rPr lang="en-US" sz="2400" b="1" dirty="0">
                <a:solidFill>
                  <a:schemeClr val="bg1"/>
                </a:solidFill>
                <a:ea typeface="+mj-lt"/>
                <a:cs typeface="+mj-lt"/>
              </a:rPr>
              <a:t> Shi Binbin Hu, Wayne Xin Zhao and Philip S. Yu</a:t>
            </a:r>
            <a:br>
              <a:rPr lang="en-US" sz="2400" b="1" dirty="0">
                <a:solidFill>
                  <a:schemeClr val="bg1"/>
                </a:solidFill>
                <a:ea typeface="+mj-lt"/>
                <a:cs typeface="+mj-lt"/>
              </a:rPr>
            </a:br>
            <a:br>
              <a:rPr lang="en-US" sz="2400" dirty="0">
                <a:ea typeface="+mj-lt"/>
                <a:cs typeface="+mj-lt"/>
              </a:rPr>
            </a:br>
            <a:r>
              <a:rPr lang="en-US" sz="2400" b="1" dirty="0">
                <a:solidFill>
                  <a:schemeClr val="bg1"/>
                </a:solidFill>
                <a:ea typeface="+mj-lt"/>
                <a:cs typeface="+mj-lt"/>
              </a:rPr>
              <a:t>Year</a:t>
            </a:r>
            <a:r>
              <a:rPr lang="en-US" sz="2400" b="1" dirty="0">
                <a:solidFill>
                  <a:schemeClr val="bg1"/>
                </a:solidFill>
                <a:ea typeface="+mj-lt"/>
                <a:cs typeface="Calibri Light"/>
              </a:rPr>
              <a:t> of publication:- </a:t>
            </a:r>
            <a:br>
              <a:rPr lang="en-US" sz="2400" b="1" dirty="0">
                <a:ea typeface="+mj-lt"/>
                <a:cs typeface="Calibri Light"/>
              </a:rPr>
            </a:br>
            <a:r>
              <a:rPr lang="en-US" sz="2400" b="1" dirty="0">
                <a:solidFill>
                  <a:schemeClr val="bg1"/>
                </a:solidFill>
                <a:ea typeface="Calibri Light"/>
                <a:cs typeface="Calibri Light"/>
              </a:rPr>
              <a:t>2018</a:t>
            </a:r>
          </a:p>
        </p:txBody>
      </p:sp>
      <p:sp>
        <p:nvSpPr>
          <p:cNvPr id="428" name="Arc 56">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AB01B5C-B324-56FE-6487-8B0DDB52D2F1}"/>
              </a:ext>
            </a:extLst>
          </p:cNvPr>
          <p:cNvSpPr>
            <a:spLocks noGrp="1"/>
          </p:cNvSpPr>
          <p:nvPr>
            <p:ph idx="1"/>
          </p:nvPr>
        </p:nvSpPr>
        <p:spPr>
          <a:xfrm>
            <a:off x="4447308" y="1552618"/>
            <a:ext cx="6906491" cy="6269064"/>
          </a:xfrm>
        </p:spPr>
        <p:txBody>
          <a:bodyPr vert="horz" lIns="91440" tIns="45720" rIns="91440" bIns="45720" rtlCol="0" anchor="ctr">
            <a:noAutofit/>
          </a:bodyPr>
          <a:lstStyle/>
          <a:p>
            <a:pPr>
              <a:buFont typeface="Arial"/>
              <a:buChar char="•"/>
            </a:pPr>
            <a:r>
              <a:rPr lang="en-US" sz="2000" b="1" dirty="0">
                <a:solidFill>
                  <a:schemeClr val="bg1"/>
                </a:solidFill>
                <a:latin typeface="Calibri Light"/>
                <a:ea typeface="+mn-lt"/>
                <a:cs typeface="Calibri Light"/>
              </a:rPr>
              <a:t>4.HybriModel for Solving Cold-star</a:t>
            </a:r>
            <a:br>
              <a:rPr lang="en-US" sz="2000" b="1" dirty="0">
                <a:latin typeface="Calibri Light"/>
                <a:ea typeface="+mn-lt"/>
                <a:cs typeface="Calibri Light"/>
              </a:rPr>
            </a:br>
            <a:endParaRPr lang="en-US" sz="2000" b="1">
              <a:solidFill>
                <a:schemeClr val="bg1"/>
              </a:solidFill>
              <a:latin typeface="Calibri Light"/>
              <a:ea typeface="+mn-lt"/>
              <a:cs typeface="Calibri Light"/>
            </a:endParaRPr>
          </a:p>
          <a:p>
            <a:pPr>
              <a:buFont typeface="Arial,Sans-Serif"/>
              <a:buChar char="•"/>
            </a:pPr>
            <a:endParaRPr lang="en-US" sz="2000">
              <a:ea typeface="+mn-lt"/>
              <a:cs typeface="+mn-lt"/>
            </a:endParaRPr>
          </a:p>
          <a:p>
            <a:pPr>
              <a:buFont typeface="Arial,Sans-Serif"/>
              <a:buChar char="•"/>
            </a:pPr>
            <a:endParaRPr lang="en-US" sz="2000">
              <a:ea typeface="+mn-lt"/>
              <a:cs typeface="+mn-lt"/>
            </a:endParaRPr>
          </a:p>
          <a:p>
            <a:pPr>
              <a:buFont typeface="Arial,Sans-Serif"/>
              <a:buChar char="•"/>
            </a:pPr>
            <a:endParaRPr lang="en-US" sz="2000">
              <a:ea typeface="+mn-lt"/>
              <a:cs typeface="+mn-lt"/>
            </a:endParaRPr>
          </a:p>
          <a:p>
            <a:pPr>
              <a:buFont typeface="Arial,Sans-Serif"/>
              <a:buChar char="•"/>
            </a:pPr>
            <a:endParaRPr lang="en-US" sz="2000">
              <a:ea typeface="+mn-lt"/>
              <a:cs typeface="+mn-lt"/>
            </a:endParaRPr>
          </a:p>
          <a:p>
            <a:pPr>
              <a:buFont typeface="Arial,Sans-Serif"/>
              <a:buChar char="•"/>
            </a:pPr>
            <a:endParaRPr lang="en-US" sz="2000">
              <a:ea typeface="+mn-lt"/>
              <a:cs typeface="+mn-lt"/>
            </a:endParaRPr>
          </a:p>
          <a:p>
            <a:pPr>
              <a:buFont typeface="Arial,Sans-Serif"/>
              <a:buChar char="•"/>
            </a:pPr>
            <a:endParaRPr lang="en-US" sz="2000">
              <a:ea typeface="+mn-lt"/>
              <a:cs typeface="+mn-lt"/>
            </a:endParaRPr>
          </a:p>
          <a:p>
            <a:pPr>
              <a:buFont typeface="Arial,Sans-Serif"/>
              <a:buChar char="•"/>
            </a:pPr>
            <a:endParaRPr lang="en-US" sz="2000">
              <a:ea typeface="+mn-lt"/>
              <a:cs typeface="+mn-lt"/>
            </a:endParaRPr>
          </a:p>
          <a:p>
            <a:pPr>
              <a:buFont typeface="Arial,Sans-Serif"/>
              <a:buChar char="•"/>
            </a:pPr>
            <a:endParaRPr lang="en-US" sz="2000">
              <a:ea typeface="+mn-lt"/>
              <a:cs typeface="+mn-lt"/>
            </a:endParaRPr>
          </a:p>
          <a:p>
            <a:pPr>
              <a:buFont typeface="Arial,Sans-Serif"/>
              <a:buChar char="•"/>
            </a:pPr>
            <a:endParaRPr lang="en-US" sz="2000">
              <a:ea typeface="+mn-lt"/>
              <a:cs typeface="+mn-lt"/>
            </a:endParaRPr>
          </a:p>
          <a:p>
            <a:pPr>
              <a:buFont typeface="Arial,Sans-Serif"/>
              <a:buChar char="•"/>
            </a:pPr>
            <a:endParaRPr lang="en-US" sz="2000">
              <a:ea typeface="+mn-lt"/>
              <a:cs typeface="+mn-lt"/>
            </a:endParaRPr>
          </a:p>
          <a:p>
            <a:pPr marL="0" indent="0">
              <a:buNone/>
            </a:pPr>
            <a:endParaRPr lang="en-US" sz="2000">
              <a:ea typeface="+mn-lt"/>
              <a:cs typeface="+mn-lt"/>
            </a:endParaRPr>
          </a:p>
          <a:p>
            <a:pPr>
              <a:buFont typeface="Arial,Sans-Serif"/>
              <a:buChar char="•"/>
            </a:pPr>
            <a:endParaRPr lang="en-US" sz="2000" b="1">
              <a:ea typeface="+mn-lt"/>
              <a:cs typeface="+mn-lt"/>
            </a:endParaRPr>
          </a:p>
          <a:p>
            <a:pPr marL="0" indent="0">
              <a:buNone/>
            </a:pPr>
            <a:endParaRPr lang="en-US" sz="2000" b="1">
              <a:ea typeface="+mn-lt"/>
              <a:cs typeface="+mn-lt"/>
            </a:endParaRPr>
          </a:p>
          <a:p>
            <a:pPr marL="0" indent="0">
              <a:buNone/>
            </a:pPr>
            <a:endParaRPr lang="en-US" sz="2000" b="1">
              <a:ea typeface="+mn-lt"/>
              <a:cs typeface="+mn-lt"/>
            </a:endParaRPr>
          </a:p>
          <a:p>
            <a:pPr marL="0" indent="0">
              <a:buNone/>
            </a:pPr>
            <a:endParaRPr lang="en-US" sz="2000" b="1">
              <a:ea typeface="+mn-lt"/>
              <a:cs typeface="+mn-lt"/>
            </a:endParaRPr>
          </a:p>
          <a:p>
            <a:pPr marL="0" indent="0">
              <a:buNone/>
            </a:pPr>
            <a:endParaRPr lang="en-US" sz="2000" b="1">
              <a:ea typeface="+mn-lt"/>
              <a:cs typeface="+mn-lt"/>
            </a:endParaRPr>
          </a:p>
          <a:p>
            <a:pPr marL="0" indent="0">
              <a:buNone/>
            </a:pPr>
            <a:r>
              <a:rPr lang="en-US" sz="2000" b="1" dirty="0">
                <a:ea typeface="+mn-lt"/>
                <a:cs typeface="+mn-lt"/>
              </a:rPr>
              <a:t>Abstract:</a:t>
            </a:r>
            <a:r>
              <a:rPr lang="en-US" sz="2000" dirty="0">
                <a:ea typeface="+mn-lt"/>
                <a:cs typeface="+mn-lt"/>
              </a:rPr>
              <a:t>—Due to the flexibility in modelling data heterogeneity, heterogeneous information network (HIN) has been adopted to characterize complex and heterogeneous auxiliary data in recommender systems, called HIN based recommendation. It is challenging to develop effective methods for HIN based recommendation in both extraction and exploitation of the information from HINs. </a:t>
            </a:r>
            <a:endParaRPr lang="en-US" sz="2000" b="1" dirty="0">
              <a:ea typeface="+mn-lt"/>
              <a:cs typeface="+mn-lt"/>
            </a:endParaRPr>
          </a:p>
          <a:p>
            <a:pPr marL="0" indent="0">
              <a:buNone/>
            </a:pPr>
            <a:r>
              <a:rPr lang="en-US" sz="2000" b="1" dirty="0">
                <a:ea typeface="+mn-lt"/>
                <a:cs typeface="+mn-lt"/>
              </a:rPr>
              <a:t>Introduction:</a:t>
            </a:r>
            <a:r>
              <a:rPr lang="en-US" sz="2000" dirty="0">
                <a:ea typeface="+mn-lt"/>
                <a:cs typeface="+mn-lt"/>
              </a:rPr>
              <a:t> Recommender systems, which help users discover items of interest from a large resource collection, have been playing an increasingly important role in various online services [1], [2]. Traditional recommendation methods (e.g., matrix factorization) mainly aim to learn an effective prediction function for characterizing user-item interaction records</a:t>
            </a:r>
          </a:p>
          <a:p>
            <a:pPr marL="0" indent="0">
              <a:buNone/>
            </a:pPr>
            <a:r>
              <a:rPr lang="en-US" sz="2000" b="1" dirty="0">
                <a:ea typeface="+mn-lt"/>
                <a:cs typeface="+mn-lt"/>
              </a:rPr>
              <a:t>Algorithm used:</a:t>
            </a:r>
          </a:p>
          <a:p>
            <a:pPr marL="0" indent="0">
              <a:buNone/>
            </a:pPr>
            <a:r>
              <a:rPr lang="en-US" sz="2000" dirty="0">
                <a:ea typeface="+mn-lt"/>
                <a:cs typeface="+mn-lt"/>
              </a:rPr>
              <a:t>Heterogeneous Network Embedding</a:t>
            </a:r>
            <a:endParaRPr lang="en-US" dirty="0"/>
          </a:p>
          <a:p>
            <a:pPr marL="0" indent="0">
              <a:buNone/>
            </a:pPr>
            <a:r>
              <a:rPr lang="en-US" sz="2000" dirty="0">
                <a:ea typeface="+mn-lt"/>
                <a:cs typeface="+mn-lt"/>
              </a:rPr>
              <a:t>Meta-path based Random Walk</a:t>
            </a:r>
            <a:endParaRPr lang="en-US" dirty="0"/>
          </a:p>
          <a:p>
            <a:pPr marL="0" indent="0">
              <a:buNone/>
            </a:pPr>
            <a:r>
              <a:rPr lang="en-US" sz="2000" dirty="0">
                <a:ea typeface="+mn-lt"/>
                <a:cs typeface="+mn-lt"/>
              </a:rPr>
              <a:t>Type Constraint and Filtering</a:t>
            </a:r>
            <a:endParaRPr lang="en-US" dirty="0"/>
          </a:p>
          <a:p>
            <a:pPr marL="0" indent="0">
              <a:buNone/>
            </a:pPr>
            <a:endParaRPr lang="en-US" sz="2000">
              <a:ea typeface="+mn-lt"/>
              <a:cs typeface="+mn-lt"/>
            </a:endParaRPr>
          </a:p>
          <a:p>
            <a:pPr marL="0" indent="0">
              <a:buNone/>
            </a:pPr>
            <a:r>
              <a:rPr lang="en-US" sz="2400" dirty="0">
                <a:ea typeface="+mn-lt"/>
                <a:cs typeface="+mn-lt"/>
              </a:rPr>
              <a:t>  </a:t>
            </a:r>
          </a:p>
          <a:p>
            <a:pPr>
              <a:buFont typeface="Arial,Sans-Serif"/>
              <a:buChar char="•"/>
            </a:pPr>
            <a:endParaRPr lang="en-US" sz="2000" b="1">
              <a:ea typeface="+mn-lt"/>
              <a:cs typeface="+mn-lt"/>
            </a:endParaRPr>
          </a:p>
          <a:p>
            <a:pPr>
              <a:buFont typeface="Arial,Sans-Serif"/>
              <a:buChar char="•"/>
            </a:pPr>
            <a:endParaRPr lang="en-US" sz="2000" b="1">
              <a:ea typeface="+mn-lt"/>
              <a:cs typeface="+mn-lt"/>
            </a:endParaRPr>
          </a:p>
          <a:p>
            <a:pPr>
              <a:buFont typeface="Arial,Sans-Serif"/>
              <a:buChar char="•"/>
            </a:pPr>
            <a:endParaRPr lang="en-US" sz="2000" b="1">
              <a:ea typeface="+mn-lt"/>
              <a:cs typeface="+mn-lt"/>
            </a:endParaRPr>
          </a:p>
          <a:p>
            <a:pPr>
              <a:buFont typeface="Arial,Sans-Serif"/>
              <a:buChar char="•"/>
            </a:pPr>
            <a:endParaRPr lang="en-US" sz="2000" b="1">
              <a:ea typeface="+mn-lt"/>
              <a:cs typeface="+mn-lt"/>
            </a:endParaRPr>
          </a:p>
          <a:p>
            <a:pPr>
              <a:buFont typeface="Arial,Sans-Serif"/>
              <a:buChar char="•"/>
            </a:pPr>
            <a:endParaRPr lang="en-US" sz="2000" b="1">
              <a:ea typeface="+mn-lt"/>
              <a:cs typeface="+mn-lt"/>
            </a:endParaRPr>
          </a:p>
          <a:p>
            <a:pPr>
              <a:buFont typeface="Arial,Sans-Serif"/>
              <a:buChar char="•"/>
            </a:pPr>
            <a:endParaRPr lang="en-US" sz="2000" b="1">
              <a:ea typeface="+mn-lt"/>
              <a:cs typeface="+mn-lt"/>
            </a:endParaRPr>
          </a:p>
          <a:p>
            <a:pPr>
              <a:buFont typeface="Arial,Sans-Serif"/>
              <a:buChar char="•"/>
            </a:pPr>
            <a:endParaRPr lang="en-US" sz="2000" b="1">
              <a:ea typeface="+mn-lt"/>
              <a:cs typeface="+mn-lt"/>
            </a:endParaRPr>
          </a:p>
          <a:p>
            <a:pPr>
              <a:buFont typeface="Arial,Sans-Serif"/>
              <a:buChar char="•"/>
            </a:pPr>
            <a:endParaRPr lang="en-US" sz="2000" b="1">
              <a:ea typeface="+mn-lt"/>
              <a:cs typeface="+mn-lt"/>
            </a:endParaRPr>
          </a:p>
          <a:p>
            <a:pPr>
              <a:buFont typeface="Arial,Sans-Serif"/>
              <a:buChar char="•"/>
            </a:pPr>
            <a:endParaRPr lang="en-US" sz="2000" b="1">
              <a:ea typeface="+mn-lt"/>
              <a:cs typeface="+mn-lt"/>
            </a:endParaRPr>
          </a:p>
          <a:p>
            <a:pPr>
              <a:buFont typeface="Arial,Sans-Serif"/>
              <a:buChar char="•"/>
            </a:pPr>
            <a:endParaRPr lang="en-US" sz="2000" b="1">
              <a:ea typeface="+mn-lt"/>
              <a:cs typeface="+mn-lt"/>
            </a:endParaRPr>
          </a:p>
          <a:p>
            <a:pPr>
              <a:buFont typeface="Arial,Sans-Serif"/>
              <a:buChar char="•"/>
            </a:pPr>
            <a:endParaRPr lang="en-US" sz="2000" b="1">
              <a:ea typeface="+mn-lt"/>
              <a:cs typeface="+mn-lt"/>
            </a:endParaRPr>
          </a:p>
          <a:p>
            <a:pPr>
              <a:buFont typeface="Arial,Sans-Serif"/>
              <a:buChar char="•"/>
            </a:pPr>
            <a:endParaRPr lang="en-US" sz="2000" b="1">
              <a:ea typeface="+mn-lt"/>
              <a:cs typeface="+mn-lt"/>
            </a:endParaRPr>
          </a:p>
          <a:p>
            <a:pPr>
              <a:buFont typeface="Arial,Sans-Serif"/>
              <a:buChar char="•"/>
            </a:pPr>
            <a:endParaRPr lang="en-US" sz="2000" b="1">
              <a:ea typeface="+mn-lt"/>
              <a:cs typeface="+mn-lt"/>
            </a:endParaRPr>
          </a:p>
          <a:p>
            <a:pPr>
              <a:buFont typeface="Arial,Sans-Serif"/>
              <a:buChar char="•"/>
            </a:pPr>
            <a:endParaRPr lang="en-US" sz="2000" b="1">
              <a:ea typeface="+mn-lt"/>
              <a:cs typeface="+mn-lt"/>
            </a:endParaRPr>
          </a:p>
          <a:p>
            <a:pPr>
              <a:buFont typeface="Arial,Sans-Serif"/>
              <a:buChar char="•"/>
            </a:pPr>
            <a:endParaRPr lang="en-US" sz="2000" b="1">
              <a:ea typeface="+mn-lt"/>
              <a:cs typeface="+mn-lt"/>
            </a:endParaRPr>
          </a:p>
          <a:p>
            <a:pPr>
              <a:buFont typeface="Arial,Sans-Serif"/>
              <a:buChar char="•"/>
            </a:pPr>
            <a:endParaRPr lang="en-US" sz="2000" b="1">
              <a:ea typeface="+mn-lt"/>
              <a:cs typeface="+mn-lt"/>
            </a:endParaRPr>
          </a:p>
          <a:p>
            <a:pPr>
              <a:buFont typeface="Arial,Sans-Serif"/>
              <a:buChar char="•"/>
            </a:pPr>
            <a:endParaRPr lang="en-US" sz="2000" b="1">
              <a:ea typeface="+mn-lt"/>
              <a:cs typeface="+mn-lt"/>
            </a:endParaRPr>
          </a:p>
          <a:p>
            <a:pPr>
              <a:buFont typeface="Arial,Sans-Serif"/>
              <a:buChar char="•"/>
            </a:pPr>
            <a:endParaRPr lang="en-US" sz="2000" b="1">
              <a:ea typeface="+mn-lt"/>
              <a:cs typeface="+mn-lt"/>
            </a:endParaRPr>
          </a:p>
          <a:p>
            <a:pPr>
              <a:buFont typeface="Arial,Sans-Serif"/>
              <a:buChar char="•"/>
            </a:pPr>
            <a:endParaRPr lang="en-US" sz="2000">
              <a:ea typeface="+mn-lt"/>
              <a:cs typeface="+mn-lt"/>
            </a:endParaRPr>
          </a:p>
          <a:p>
            <a:pPr>
              <a:buFont typeface="Arial,Sans-Serif"/>
              <a:buChar char="•"/>
            </a:pPr>
            <a:endParaRPr lang="en-US" sz="2000">
              <a:ea typeface="+mn-lt"/>
              <a:cs typeface="+mn-lt"/>
            </a:endParaRPr>
          </a:p>
          <a:p>
            <a:pPr>
              <a:buFont typeface="Arial,Sans-Serif"/>
              <a:buChar char="•"/>
            </a:pPr>
            <a:endParaRPr lang="en-US" sz="2000">
              <a:ea typeface="+mn-lt"/>
              <a:cs typeface="+mn-lt"/>
            </a:endParaRPr>
          </a:p>
          <a:p>
            <a:pPr>
              <a:buFont typeface="Arial,Sans-Serif"/>
              <a:buChar char="•"/>
            </a:pPr>
            <a:endParaRPr lang="en-US" sz="2000">
              <a:ea typeface="+mn-lt"/>
              <a:cs typeface="+mn-lt"/>
            </a:endParaRPr>
          </a:p>
        </p:txBody>
      </p:sp>
    </p:spTree>
    <p:extLst>
      <p:ext uri="{BB962C8B-B14F-4D97-AF65-F5344CB8AC3E}">
        <p14:creationId xmlns:p14="http://schemas.microsoft.com/office/powerpoint/2010/main" val="33992197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26" name="Rectangle 52">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7" name="Freeform: Shape 54">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C7EA142-A83F-1097-1248-F8DEC4D70E0A}"/>
              </a:ext>
            </a:extLst>
          </p:cNvPr>
          <p:cNvSpPr>
            <a:spLocks noGrp="1"/>
          </p:cNvSpPr>
          <p:nvPr>
            <p:ph type="title"/>
          </p:nvPr>
        </p:nvSpPr>
        <p:spPr>
          <a:xfrm>
            <a:off x="148179" y="977523"/>
            <a:ext cx="3739055" cy="3980316"/>
          </a:xfrm>
        </p:spPr>
        <p:txBody>
          <a:bodyPr>
            <a:normAutofit/>
          </a:bodyPr>
          <a:lstStyle/>
          <a:p>
            <a:r>
              <a:rPr lang="en-US" sz="2400" b="1" dirty="0">
                <a:solidFill>
                  <a:schemeClr val="bg1"/>
                </a:solidFill>
                <a:ea typeface="+mj-lt"/>
                <a:cs typeface="Calibri Light"/>
              </a:rPr>
              <a:t>9.</a:t>
            </a:r>
            <a:r>
              <a:rPr lang="en-US" sz="2400" b="1" dirty="0">
                <a:solidFill>
                  <a:schemeClr val="bg1"/>
                </a:solidFill>
                <a:ea typeface="+mj-lt"/>
                <a:cs typeface="+mj-lt"/>
              </a:rPr>
              <a:t> Heterogeneous Information Network Embedding for Recommendation</a:t>
            </a:r>
            <a:br>
              <a:rPr lang="en-US" sz="2400" b="1" dirty="0">
                <a:solidFill>
                  <a:schemeClr val="bg1"/>
                </a:solidFill>
                <a:ea typeface="+mj-lt"/>
                <a:cs typeface="Calibri Light"/>
              </a:rPr>
            </a:br>
            <a:br>
              <a:rPr lang="en-US" sz="2400" b="1" dirty="0">
                <a:ea typeface="+mj-lt"/>
                <a:cs typeface="Calibri Light"/>
              </a:rPr>
            </a:br>
            <a:r>
              <a:rPr lang="en-US" sz="2400" b="1" dirty="0">
                <a:solidFill>
                  <a:schemeClr val="bg1"/>
                </a:solidFill>
                <a:ea typeface="+mj-lt"/>
                <a:cs typeface="Calibri Light"/>
              </a:rPr>
              <a:t>Aurthor's </a:t>
            </a:r>
            <a:r>
              <a:rPr lang="en-US" sz="2400" b="1" dirty="0" err="1">
                <a:solidFill>
                  <a:schemeClr val="bg1"/>
                </a:solidFill>
                <a:ea typeface="+mj-lt"/>
                <a:cs typeface="Calibri Light"/>
              </a:rPr>
              <a:t>name:</a:t>
            </a:r>
            <a:r>
              <a:rPr lang="en-US" sz="2400" b="1" dirty="0" err="1">
                <a:solidFill>
                  <a:schemeClr val="bg1"/>
                </a:solidFill>
                <a:ea typeface="+mj-lt"/>
                <a:cs typeface="+mj-lt"/>
              </a:rPr>
              <a:t>Chuan</a:t>
            </a:r>
            <a:r>
              <a:rPr lang="en-US" sz="2400" b="1" dirty="0">
                <a:solidFill>
                  <a:schemeClr val="bg1"/>
                </a:solidFill>
                <a:ea typeface="+mj-lt"/>
                <a:cs typeface="+mj-lt"/>
              </a:rPr>
              <a:t> Shi Binbin Hu, Wayne Xin Zhao and Philip S. Yu</a:t>
            </a:r>
            <a:br>
              <a:rPr lang="en-US" sz="2400" b="1" dirty="0">
                <a:solidFill>
                  <a:schemeClr val="bg1"/>
                </a:solidFill>
                <a:ea typeface="+mj-lt"/>
                <a:cs typeface="+mj-lt"/>
              </a:rPr>
            </a:br>
            <a:br>
              <a:rPr lang="en-US" sz="2400" dirty="0">
                <a:ea typeface="+mj-lt"/>
                <a:cs typeface="+mj-lt"/>
              </a:rPr>
            </a:br>
            <a:r>
              <a:rPr lang="en-US" sz="2400" b="1" dirty="0">
                <a:solidFill>
                  <a:schemeClr val="bg1"/>
                </a:solidFill>
                <a:ea typeface="+mj-lt"/>
                <a:cs typeface="+mj-lt"/>
              </a:rPr>
              <a:t>Year</a:t>
            </a:r>
            <a:r>
              <a:rPr lang="en-US" sz="2400" b="1" dirty="0">
                <a:solidFill>
                  <a:schemeClr val="bg1"/>
                </a:solidFill>
                <a:ea typeface="+mj-lt"/>
                <a:cs typeface="Calibri Light"/>
              </a:rPr>
              <a:t> of publication:- </a:t>
            </a:r>
            <a:br>
              <a:rPr lang="en-US" sz="2400" b="1" dirty="0">
                <a:ea typeface="+mj-lt"/>
                <a:cs typeface="Calibri Light"/>
              </a:rPr>
            </a:br>
            <a:r>
              <a:rPr lang="en-US" sz="2400" b="1" dirty="0">
                <a:solidFill>
                  <a:schemeClr val="bg1"/>
                </a:solidFill>
                <a:ea typeface="Calibri Light"/>
                <a:cs typeface="Calibri Light"/>
              </a:rPr>
              <a:t>2018</a:t>
            </a:r>
          </a:p>
        </p:txBody>
      </p:sp>
      <p:sp>
        <p:nvSpPr>
          <p:cNvPr id="428" name="Arc 56">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AB01B5C-B324-56FE-6487-8B0DDB52D2F1}"/>
              </a:ext>
            </a:extLst>
          </p:cNvPr>
          <p:cNvSpPr>
            <a:spLocks noGrp="1"/>
          </p:cNvSpPr>
          <p:nvPr>
            <p:ph idx="1"/>
          </p:nvPr>
        </p:nvSpPr>
        <p:spPr>
          <a:xfrm>
            <a:off x="4447308" y="614772"/>
            <a:ext cx="6906491" cy="7206910"/>
          </a:xfrm>
        </p:spPr>
        <p:txBody>
          <a:bodyPr vert="horz" lIns="91440" tIns="45720" rIns="91440" bIns="45720" rtlCol="0" anchor="ctr">
            <a:noAutofit/>
          </a:bodyPr>
          <a:lstStyle/>
          <a:p>
            <a:pPr>
              <a:buFont typeface="Arial"/>
              <a:buChar char="•"/>
            </a:pPr>
            <a:r>
              <a:rPr lang="en-US" sz="2000" b="1" dirty="0">
                <a:solidFill>
                  <a:schemeClr val="bg1"/>
                </a:solidFill>
                <a:latin typeface="Calibri Light"/>
                <a:ea typeface="+mn-lt"/>
                <a:cs typeface="Calibri Light"/>
              </a:rPr>
              <a:t>4.HybriModel for Solving Cold-star</a:t>
            </a:r>
            <a:br>
              <a:rPr lang="en-US" sz="2000" b="1" dirty="0">
                <a:latin typeface="Calibri Light"/>
                <a:ea typeface="+mn-lt"/>
                <a:cs typeface="Calibri Light"/>
              </a:rPr>
            </a:br>
            <a:endParaRPr lang="en-US" sz="2000" b="1">
              <a:solidFill>
                <a:schemeClr val="bg1"/>
              </a:solidFill>
              <a:latin typeface="Calibri Light"/>
              <a:ea typeface="+mn-lt"/>
              <a:cs typeface="Calibri Light"/>
            </a:endParaRPr>
          </a:p>
          <a:p>
            <a:pPr>
              <a:buFont typeface="Arial,Sans-Serif"/>
              <a:buChar char="•"/>
            </a:pPr>
            <a:endParaRPr lang="en-US" sz="2000">
              <a:ea typeface="+mn-lt"/>
              <a:cs typeface="+mn-lt"/>
            </a:endParaRPr>
          </a:p>
          <a:p>
            <a:pPr>
              <a:buFont typeface="Arial,Sans-Serif"/>
              <a:buChar char="•"/>
            </a:pPr>
            <a:endParaRPr lang="en-US" sz="2000">
              <a:ea typeface="+mn-lt"/>
              <a:cs typeface="+mn-lt"/>
            </a:endParaRPr>
          </a:p>
          <a:p>
            <a:pPr>
              <a:buFont typeface="Arial,Sans-Serif"/>
              <a:buChar char="•"/>
            </a:pPr>
            <a:endParaRPr lang="en-US" sz="2000">
              <a:ea typeface="+mn-lt"/>
              <a:cs typeface="+mn-lt"/>
            </a:endParaRPr>
          </a:p>
          <a:p>
            <a:pPr>
              <a:buFont typeface="Arial,Sans-Serif"/>
              <a:buChar char="•"/>
            </a:pPr>
            <a:endParaRPr lang="en-US" sz="2000">
              <a:ea typeface="+mn-lt"/>
              <a:cs typeface="+mn-lt"/>
            </a:endParaRPr>
          </a:p>
          <a:p>
            <a:pPr>
              <a:buFont typeface="Arial,Sans-Serif"/>
              <a:buChar char="•"/>
            </a:pPr>
            <a:endParaRPr lang="en-US" sz="2000">
              <a:ea typeface="+mn-lt"/>
              <a:cs typeface="+mn-lt"/>
            </a:endParaRPr>
          </a:p>
          <a:p>
            <a:pPr>
              <a:buFont typeface="Arial,Sans-Serif"/>
              <a:buChar char="•"/>
            </a:pPr>
            <a:endParaRPr lang="en-US" sz="2000">
              <a:ea typeface="+mn-lt"/>
              <a:cs typeface="+mn-lt"/>
            </a:endParaRPr>
          </a:p>
          <a:p>
            <a:pPr>
              <a:buFont typeface="Arial,Sans-Serif"/>
              <a:buChar char="•"/>
            </a:pPr>
            <a:endParaRPr lang="en-US" sz="2000">
              <a:ea typeface="+mn-lt"/>
              <a:cs typeface="+mn-lt"/>
            </a:endParaRPr>
          </a:p>
          <a:p>
            <a:pPr>
              <a:buFont typeface="Arial,Sans-Serif"/>
              <a:buChar char="•"/>
            </a:pPr>
            <a:endParaRPr lang="en-US" sz="2000">
              <a:ea typeface="+mn-lt"/>
              <a:cs typeface="+mn-lt"/>
            </a:endParaRPr>
          </a:p>
          <a:p>
            <a:pPr>
              <a:buFont typeface="Arial,Sans-Serif"/>
              <a:buChar char="•"/>
            </a:pPr>
            <a:endParaRPr lang="en-US" sz="2000">
              <a:ea typeface="+mn-lt"/>
              <a:cs typeface="+mn-lt"/>
            </a:endParaRPr>
          </a:p>
          <a:p>
            <a:pPr>
              <a:buFont typeface="Arial,Sans-Serif"/>
              <a:buChar char="•"/>
            </a:pPr>
            <a:endParaRPr lang="en-US" sz="2000">
              <a:ea typeface="+mn-lt"/>
              <a:cs typeface="+mn-lt"/>
            </a:endParaRPr>
          </a:p>
          <a:p>
            <a:pPr marL="0" indent="0">
              <a:buNone/>
            </a:pPr>
            <a:endParaRPr lang="en-US" sz="2000">
              <a:ea typeface="+mn-lt"/>
              <a:cs typeface="+mn-lt"/>
            </a:endParaRPr>
          </a:p>
          <a:p>
            <a:pPr>
              <a:buFont typeface="Arial,Sans-Serif"/>
              <a:buChar char="•"/>
            </a:pPr>
            <a:endParaRPr lang="en-US" sz="2000" b="1">
              <a:ea typeface="+mn-lt"/>
              <a:cs typeface="+mn-lt"/>
            </a:endParaRPr>
          </a:p>
          <a:p>
            <a:pPr marL="0" indent="0">
              <a:buNone/>
            </a:pPr>
            <a:endParaRPr lang="en-US" sz="2000" b="1">
              <a:ea typeface="+mn-lt"/>
              <a:cs typeface="+mn-lt"/>
            </a:endParaRPr>
          </a:p>
          <a:p>
            <a:pPr marL="0" indent="0">
              <a:buNone/>
            </a:pPr>
            <a:endParaRPr lang="en-US" sz="2000" b="1">
              <a:ea typeface="+mn-lt"/>
              <a:cs typeface="+mn-lt"/>
            </a:endParaRPr>
          </a:p>
          <a:p>
            <a:pPr marL="0" indent="0">
              <a:buNone/>
            </a:pPr>
            <a:endParaRPr lang="en-US" sz="2000" b="1">
              <a:ea typeface="+mn-lt"/>
              <a:cs typeface="+mn-lt"/>
            </a:endParaRPr>
          </a:p>
          <a:p>
            <a:pPr marL="0" indent="0">
              <a:buNone/>
            </a:pPr>
            <a:endParaRPr lang="en-US" sz="2000" b="1">
              <a:ea typeface="+mn-lt"/>
              <a:cs typeface="+mn-lt"/>
            </a:endParaRPr>
          </a:p>
          <a:p>
            <a:pPr marL="0" indent="0">
              <a:buNone/>
            </a:pPr>
            <a:r>
              <a:rPr lang="en-US" sz="2000" b="1" dirty="0">
                <a:ea typeface="+mn-lt"/>
                <a:cs typeface="+mn-lt"/>
              </a:rPr>
              <a:t>Proposed approach:</a:t>
            </a:r>
            <a:r>
              <a:rPr lang="en-US" sz="2000" dirty="0">
                <a:ea typeface="+mn-lt"/>
                <a:cs typeface="+mn-lt"/>
              </a:rPr>
              <a:t>—</a:t>
            </a:r>
          </a:p>
          <a:p>
            <a:pPr marL="0" indent="0">
              <a:buNone/>
            </a:pPr>
            <a:r>
              <a:rPr lang="en-US" sz="2000" dirty="0">
                <a:ea typeface="+mn-lt"/>
                <a:cs typeface="+mn-lt"/>
              </a:rPr>
              <a:t>Selection of Different Fusion Functions</a:t>
            </a:r>
            <a:endParaRPr lang="en-US" dirty="0"/>
          </a:p>
          <a:p>
            <a:pPr marL="0" indent="0">
              <a:buNone/>
            </a:pPr>
            <a:r>
              <a:rPr lang="en-US" sz="2000" dirty="0">
                <a:ea typeface="+mn-lt"/>
                <a:cs typeface="+mn-lt"/>
              </a:rPr>
              <a:t>Cold-start Prediction</a:t>
            </a:r>
            <a:endParaRPr lang="en-US" dirty="0"/>
          </a:p>
          <a:p>
            <a:pPr marL="0" indent="0">
              <a:buNone/>
            </a:pPr>
            <a:r>
              <a:rPr lang="en-US" sz="2000" dirty="0">
                <a:ea typeface="+mn-lt"/>
                <a:cs typeface="+mn-lt"/>
              </a:rPr>
              <a:t>Impact of Different Meta-Paths</a:t>
            </a:r>
            <a:endParaRPr lang="en-US" dirty="0"/>
          </a:p>
          <a:p>
            <a:pPr marL="0" indent="0">
              <a:buNone/>
            </a:pPr>
            <a:r>
              <a:rPr lang="en-US" sz="2000" dirty="0">
                <a:ea typeface="+mn-lt"/>
                <a:cs typeface="+mn-lt"/>
              </a:rPr>
              <a:t>Parameter Tuning</a:t>
            </a:r>
            <a:endParaRPr lang="en-US" dirty="0">
              <a:ea typeface="+mn-lt"/>
              <a:cs typeface="+mn-lt"/>
            </a:endParaRPr>
          </a:p>
          <a:p>
            <a:pPr marL="0" indent="0">
              <a:buNone/>
            </a:pPr>
            <a:r>
              <a:rPr lang="en-US" sz="2000" b="1" dirty="0">
                <a:ea typeface="+mn-lt"/>
                <a:cs typeface="+mn-lt"/>
              </a:rPr>
              <a:t>Conclusion:</a:t>
            </a:r>
          </a:p>
          <a:p>
            <a:pPr marL="0" indent="0">
              <a:buNone/>
            </a:pPr>
            <a:r>
              <a:rPr lang="en-US" sz="2000" dirty="0">
                <a:ea typeface="+mn-lt"/>
                <a:cs typeface="+mn-lt"/>
              </a:rPr>
              <a:t>It proposed a novel heterogeneous information network embedding based approach  to effectively utilizing auxiliary information in HINs for recommendation. It designed a new random walk strategy based on meta-paths to derive more meaningful node sequences for network embedding.</a:t>
            </a:r>
            <a:endParaRPr lang="en-US" dirty="0">
              <a:ea typeface="+mn-lt"/>
              <a:cs typeface="+mn-lt"/>
            </a:endParaRPr>
          </a:p>
          <a:p>
            <a:pPr marL="0" indent="0">
              <a:buNone/>
            </a:pPr>
            <a:r>
              <a:rPr lang="en-US" sz="2400" dirty="0">
                <a:ea typeface="+mn-lt"/>
                <a:cs typeface="+mn-lt"/>
              </a:rPr>
              <a:t>  </a:t>
            </a:r>
          </a:p>
          <a:p>
            <a:pPr>
              <a:buFont typeface="Arial,Sans-Serif"/>
              <a:buChar char="•"/>
            </a:pPr>
            <a:endParaRPr lang="en-US" sz="2000" b="1">
              <a:ea typeface="+mn-lt"/>
              <a:cs typeface="+mn-lt"/>
            </a:endParaRPr>
          </a:p>
          <a:p>
            <a:pPr>
              <a:buFont typeface="Arial,Sans-Serif"/>
              <a:buChar char="•"/>
            </a:pPr>
            <a:endParaRPr lang="en-US" sz="2000" b="1">
              <a:ea typeface="+mn-lt"/>
              <a:cs typeface="+mn-lt"/>
            </a:endParaRPr>
          </a:p>
          <a:p>
            <a:pPr>
              <a:buFont typeface="Arial,Sans-Serif"/>
              <a:buChar char="•"/>
            </a:pPr>
            <a:endParaRPr lang="en-US" sz="2000" b="1">
              <a:ea typeface="+mn-lt"/>
              <a:cs typeface="+mn-lt"/>
            </a:endParaRPr>
          </a:p>
          <a:p>
            <a:pPr>
              <a:buFont typeface="Arial,Sans-Serif"/>
              <a:buChar char="•"/>
            </a:pPr>
            <a:endParaRPr lang="en-US" sz="2000" b="1">
              <a:ea typeface="+mn-lt"/>
              <a:cs typeface="+mn-lt"/>
            </a:endParaRPr>
          </a:p>
          <a:p>
            <a:pPr>
              <a:buFont typeface="Arial,Sans-Serif"/>
              <a:buChar char="•"/>
            </a:pPr>
            <a:endParaRPr lang="en-US" sz="2000" b="1">
              <a:ea typeface="+mn-lt"/>
              <a:cs typeface="+mn-lt"/>
            </a:endParaRPr>
          </a:p>
          <a:p>
            <a:pPr>
              <a:buFont typeface="Arial,Sans-Serif"/>
              <a:buChar char="•"/>
            </a:pPr>
            <a:endParaRPr lang="en-US" sz="2000" b="1">
              <a:ea typeface="+mn-lt"/>
              <a:cs typeface="+mn-lt"/>
            </a:endParaRPr>
          </a:p>
          <a:p>
            <a:pPr>
              <a:buFont typeface="Arial,Sans-Serif"/>
              <a:buChar char="•"/>
            </a:pPr>
            <a:endParaRPr lang="en-US" sz="2000" b="1">
              <a:ea typeface="+mn-lt"/>
              <a:cs typeface="+mn-lt"/>
            </a:endParaRPr>
          </a:p>
          <a:p>
            <a:pPr>
              <a:buFont typeface="Arial,Sans-Serif"/>
              <a:buChar char="•"/>
            </a:pPr>
            <a:endParaRPr lang="en-US" sz="2000" b="1">
              <a:ea typeface="+mn-lt"/>
              <a:cs typeface="+mn-lt"/>
            </a:endParaRPr>
          </a:p>
          <a:p>
            <a:pPr>
              <a:buFont typeface="Arial,Sans-Serif"/>
              <a:buChar char="•"/>
            </a:pPr>
            <a:endParaRPr lang="en-US" sz="2000" b="1">
              <a:ea typeface="+mn-lt"/>
              <a:cs typeface="+mn-lt"/>
            </a:endParaRPr>
          </a:p>
          <a:p>
            <a:pPr>
              <a:buFont typeface="Arial,Sans-Serif"/>
              <a:buChar char="•"/>
            </a:pPr>
            <a:endParaRPr lang="en-US" sz="2000" b="1">
              <a:ea typeface="+mn-lt"/>
              <a:cs typeface="+mn-lt"/>
            </a:endParaRPr>
          </a:p>
          <a:p>
            <a:pPr>
              <a:buFont typeface="Arial,Sans-Serif"/>
              <a:buChar char="•"/>
            </a:pPr>
            <a:endParaRPr lang="en-US" sz="2000" b="1">
              <a:ea typeface="+mn-lt"/>
              <a:cs typeface="+mn-lt"/>
            </a:endParaRPr>
          </a:p>
          <a:p>
            <a:pPr>
              <a:buFont typeface="Arial,Sans-Serif"/>
              <a:buChar char="•"/>
            </a:pPr>
            <a:endParaRPr lang="en-US" sz="2000" b="1">
              <a:ea typeface="+mn-lt"/>
              <a:cs typeface="+mn-lt"/>
            </a:endParaRPr>
          </a:p>
          <a:p>
            <a:pPr>
              <a:buFont typeface="Arial,Sans-Serif"/>
              <a:buChar char="•"/>
            </a:pPr>
            <a:endParaRPr lang="en-US" sz="2000" b="1">
              <a:ea typeface="+mn-lt"/>
              <a:cs typeface="+mn-lt"/>
            </a:endParaRPr>
          </a:p>
          <a:p>
            <a:pPr>
              <a:buFont typeface="Arial,Sans-Serif"/>
              <a:buChar char="•"/>
            </a:pPr>
            <a:endParaRPr lang="en-US" sz="2000" b="1">
              <a:ea typeface="+mn-lt"/>
              <a:cs typeface="+mn-lt"/>
            </a:endParaRPr>
          </a:p>
          <a:p>
            <a:pPr>
              <a:buFont typeface="Arial,Sans-Serif"/>
              <a:buChar char="•"/>
            </a:pPr>
            <a:endParaRPr lang="en-US" sz="2000" b="1">
              <a:ea typeface="+mn-lt"/>
              <a:cs typeface="+mn-lt"/>
            </a:endParaRPr>
          </a:p>
          <a:p>
            <a:pPr>
              <a:buFont typeface="Arial,Sans-Serif"/>
              <a:buChar char="•"/>
            </a:pPr>
            <a:endParaRPr lang="en-US" sz="2000" b="1">
              <a:ea typeface="+mn-lt"/>
              <a:cs typeface="+mn-lt"/>
            </a:endParaRPr>
          </a:p>
          <a:p>
            <a:pPr>
              <a:buFont typeface="Arial,Sans-Serif"/>
              <a:buChar char="•"/>
            </a:pPr>
            <a:endParaRPr lang="en-US" sz="2000" b="1">
              <a:ea typeface="+mn-lt"/>
              <a:cs typeface="+mn-lt"/>
            </a:endParaRPr>
          </a:p>
          <a:p>
            <a:pPr>
              <a:buFont typeface="Arial,Sans-Serif"/>
              <a:buChar char="•"/>
            </a:pPr>
            <a:endParaRPr lang="en-US" sz="2000" b="1">
              <a:ea typeface="+mn-lt"/>
              <a:cs typeface="+mn-lt"/>
            </a:endParaRPr>
          </a:p>
          <a:p>
            <a:pPr>
              <a:buFont typeface="Arial,Sans-Serif"/>
              <a:buChar char="•"/>
            </a:pPr>
            <a:endParaRPr lang="en-US" sz="2000">
              <a:ea typeface="+mn-lt"/>
              <a:cs typeface="+mn-lt"/>
            </a:endParaRPr>
          </a:p>
          <a:p>
            <a:pPr>
              <a:buFont typeface="Arial,Sans-Serif"/>
              <a:buChar char="•"/>
            </a:pPr>
            <a:endParaRPr lang="en-US" sz="2000">
              <a:ea typeface="+mn-lt"/>
              <a:cs typeface="+mn-lt"/>
            </a:endParaRPr>
          </a:p>
          <a:p>
            <a:pPr>
              <a:buFont typeface="Arial,Sans-Serif"/>
              <a:buChar char="•"/>
            </a:pPr>
            <a:endParaRPr lang="en-US" sz="2000">
              <a:ea typeface="+mn-lt"/>
              <a:cs typeface="+mn-lt"/>
            </a:endParaRPr>
          </a:p>
          <a:p>
            <a:pPr>
              <a:buFont typeface="Arial,Sans-Serif"/>
              <a:buChar char="•"/>
            </a:pPr>
            <a:endParaRPr lang="en-US" sz="2000">
              <a:ea typeface="+mn-lt"/>
              <a:cs typeface="+mn-lt"/>
            </a:endParaRPr>
          </a:p>
        </p:txBody>
      </p:sp>
    </p:spTree>
    <p:extLst>
      <p:ext uri="{BB962C8B-B14F-4D97-AF65-F5344CB8AC3E}">
        <p14:creationId xmlns:p14="http://schemas.microsoft.com/office/powerpoint/2010/main" val="21212172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26" name="Rectangle 52">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7" name="Freeform: Shape 54">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C7EA142-A83F-1097-1248-F8DEC4D70E0A}"/>
              </a:ext>
            </a:extLst>
          </p:cNvPr>
          <p:cNvSpPr>
            <a:spLocks noGrp="1"/>
          </p:cNvSpPr>
          <p:nvPr>
            <p:ph type="title"/>
          </p:nvPr>
        </p:nvSpPr>
        <p:spPr>
          <a:xfrm>
            <a:off x="686834" y="1153572"/>
            <a:ext cx="3200400" cy="4461163"/>
          </a:xfrm>
        </p:spPr>
        <p:txBody>
          <a:bodyPr>
            <a:normAutofit/>
          </a:bodyPr>
          <a:lstStyle/>
          <a:p>
            <a:r>
              <a:rPr lang="en-US" sz="2400" b="1">
                <a:solidFill>
                  <a:srgbClr val="FFFFFF"/>
                </a:solidFill>
                <a:cs typeface="Calibri Light"/>
              </a:rPr>
              <a:t>1.Improving the prediction accuracy using extreme gradient boosting and encoding approaches.</a:t>
            </a:r>
            <a:br>
              <a:rPr lang="en-US" sz="2400" b="1">
                <a:solidFill>
                  <a:srgbClr val="FFFFFF"/>
                </a:solidFill>
                <a:cs typeface="Calibri Light"/>
              </a:rPr>
            </a:br>
            <a:br>
              <a:rPr lang="en-US" sz="2400" b="1">
                <a:solidFill>
                  <a:srgbClr val="FFFFFF"/>
                </a:solidFill>
                <a:cs typeface="Calibri Light"/>
              </a:rPr>
            </a:br>
            <a:r>
              <a:rPr lang="en-US" sz="2400" b="1">
                <a:solidFill>
                  <a:srgbClr val="FFFFFF"/>
                </a:solidFill>
                <a:cs typeface="Calibri Light"/>
              </a:rPr>
              <a:t>Aurthor 's name:- Zeinab Shahbazi Hazra , Sejoo Park , Yung Cheel Byun</a:t>
            </a:r>
            <a:br>
              <a:rPr lang="en-US" sz="2400" b="1">
                <a:solidFill>
                  <a:srgbClr val="FFFFFF"/>
                </a:solidFill>
                <a:cs typeface="Calibri Light"/>
              </a:rPr>
            </a:br>
            <a:br>
              <a:rPr lang="en-US" sz="2400" b="1">
                <a:solidFill>
                  <a:srgbClr val="FFFFFF"/>
                </a:solidFill>
                <a:cs typeface="Calibri Light"/>
              </a:rPr>
            </a:br>
            <a:r>
              <a:rPr lang="en-US" sz="2400" b="1">
                <a:solidFill>
                  <a:srgbClr val="FFFFFF"/>
                </a:solidFill>
                <a:cs typeface="Calibri Light"/>
              </a:rPr>
              <a:t>Year of Publication:- 2020</a:t>
            </a:r>
            <a:br>
              <a:rPr lang="en-US" sz="2400" b="1">
                <a:solidFill>
                  <a:srgbClr val="FFFFFF"/>
                </a:solidFill>
                <a:cs typeface="Calibri Light"/>
              </a:rPr>
            </a:br>
            <a:endParaRPr lang="en-US" sz="2400">
              <a:solidFill>
                <a:srgbClr val="FFFFFF"/>
              </a:solidFill>
              <a:cs typeface="Calibri Light"/>
            </a:endParaRPr>
          </a:p>
        </p:txBody>
      </p:sp>
      <p:sp>
        <p:nvSpPr>
          <p:cNvPr id="428" name="Arc 56">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AB01B5C-B324-56FE-6487-8B0DDB52D2F1}"/>
              </a:ext>
            </a:extLst>
          </p:cNvPr>
          <p:cNvSpPr>
            <a:spLocks noGrp="1"/>
          </p:cNvSpPr>
          <p:nvPr>
            <p:ph idx="1"/>
          </p:nvPr>
        </p:nvSpPr>
        <p:spPr>
          <a:xfrm>
            <a:off x="4447308" y="591344"/>
            <a:ext cx="6906491" cy="5585619"/>
          </a:xfrm>
        </p:spPr>
        <p:txBody>
          <a:bodyPr anchor="ctr">
            <a:normAutofit/>
          </a:bodyPr>
          <a:lstStyle/>
          <a:p>
            <a:pPr marL="0" indent="0">
              <a:buNone/>
            </a:pPr>
            <a:r>
              <a:rPr lang="en-US" sz="2200" b="1">
                <a:cs typeface="Calibri"/>
              </a:rPr>
              <a:t>Problem statement</a:t>
            </a:r>
            <a:r>
              <a:rPr lang="en-US" sz="2200">
                <a:cs typeface="Calibri"/>
              </a:rPr>
              <a:t>:- The Lack of accuracy in recommendation of product</a:t>
            </a:r>
          </a:p>
          <a:p>
            <a:pPr marL="0" indent="0">
              <a:buNone/>
            </a:pPr>
            <a:r>
              <a:rPr lang="en-US" sz="2200" b="1">
                <a:cs typeface="Calibri"/>
              </a:rPr>
              <a:t>Introduction</a:t>
            </a:r>
            <a:r>
              <a:rPr lang="en-US" sz="2200">
                <a:cs typeface="Calibri"/>
              </a:rPr>
              <a:t>:- Recommendation system have immensely been utilized by a number of domains including e- commerce to recommend product.</a:t>
            </a:r>
          </a:p>
          <a:p>
            <a:pPr marL="0" indent="0">
              <a:buNone/>
            </a:pPr>
            <a:r>
              <a:rPr lang="en-US" sz="2200" b="1">
                <a:cs typeface="Calibri"/>
              </a:rPr>
              <a:t>Algorithm used</a:t>
            </a:r>
            <a:r>
              <a:rPr lang="en-US" sz="2200">
                <a:cs typeface="Calibri"/>
              </a:rPr>
              <a:t>: (Collaborative Filtering, Data Mining, time-series analysis, statistical analysis, product analysis, user interest analysis, SVR, Linear Regressor)</a:t>
            </a:r>
          </a:p>
          <a:p>
            <a:pPr marL="0" indent="0">
              <a:buNone/>
            </a:pPr>
            <a:r>
              <a:rPr lang="en-US" sz="2200" b="1">
                <a:cs typeface="Calibri"/>
              </a:rPr>
              <a:t>Conclusion</a:t>
            </a:r>
            <a:r>
              <a:rPr lang="en-US" sz="2200">
                <a:cs typeface="Calibri"/>
              </a:rPr>
              <a:t>:- The Collaborative Filtering approach assumes that two like-minded people are most likely to exhibit a similar likeness pattern. However if classification accuracy is good then prediction accuracy declines and vice versa.</a:t>
            </a:r>
          </a:p>
          <a:p>
            <a:pPr marL="0" indent="0">
              <a:buNone/>
            </a:pPr>
            <a:r>
              <a:rPr lang="en-US" sz="2200">
                <a:cs typeface="Calibri"/>
              </a:rPr>
              <a:t>XG booster based collaborative filtering product recommendation collectively used the user profile and click information to improve the accuracy of the recommendation system.</a:t>
            </a:r>
            <a:endParaRPr lang="en-US" sz="2200"/>
          </a:p>
        </p:txBody>
      </p:sp>
    </p:spTree>
    <p:extLst>
      <p:ext uri="{BB962C8B-B14F-4D97-AF65-F5344CB8AC3E}">
        <p14:creationId xmlns:p14="http://schemas.microsoft.com/office/powerpoint/2010/main" val="7549379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26" name="Rectangle 52">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7" name="Freeform: Shape 54">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C7EA142-A83F-1097-1248-F8DEC4D70E0A}"/>
              </a:ext>
            </a:extLst>
          </p:cNvPr>
          <p:cNvSpPr>
            <a:spLocks noGrp="1"/>
          </p:cNvSpPr>
          <p:nvPr>
            <p:ph type="title"/>
          </p:nvPr>
        </p:nvSpPr>
        <p:spPr>
          <a:xfrm>
            <a:off x="148179" y="754785"/>
            <a:ext cx="3739055" cy="4203054"/>
          </a:xfrm>
        </p:spPr>
        <p:txBody>
          <a:bodyPr>
            <a:normAutofit/>
          </a:bodyPr>
          <a:lstStyle/>
          <a:p>
            <a:r>
              <a:rPr lang="en-US" sz="2400" b="1" dirty="0">
                <a:solidFill>
                  <a:schemeClr val="bg1"/>
                </a:solidFill>
                <a:ea typeface="+mj-lt"/>
                <a:cs typeface="Calibri Light"/>
              </a:rPr>
              <a:t>10.</a:t>
            </a:r>
            <a:r>
              <a:rPr lang="en-US" sz="2400" b="1" dirty="0">
                <a:solidFill>
                  <a:schemeClr val="bg1"/>
                </a:solidFill>
                <a:ea typeface="+mj-lt"/>
                <a:cs typeface="+mj-lt"/>
              </a:rPr>
              <a:t>Mining personality traits from social messages for game recommender systems</a:t>
            </a:r>
            <a:br>
              <a:rPr lang="en-US" sz="2400" b="1" dirty="0">
                <a:solidFill>
                  <a:schemeClr val="bg1"/>
                </a:solidFill>
                <a:ea typeface="+mj-lt"/>
                <a:cs typeface="Calibri Light"/>
              </a:rPr>
            </a:br>
            <a:br>
              <a:rPr lang="en-US" sz="2400" b="1" dirty="0">
                <a:ea typeface="+mj-lt"/>
                <a:cs typeface="Calibri Light"/>
              </a:rPr>
            </a:br>
            <a:r>
              <a:rPr lang="en-US" sz="2400" b="1" dirty="0">
                <a:solidFill>
                  <a:schemeClr val="bg1"/>
                </a:solidFill>
                <a:ea typeface="+mj-lt"/>
                <a:cs typeface="Calibri Light"/>
              </a:rPr>
              <a:t>Aurthor's name: </a:t>
            </a:r>
            <a:r>
              <a:rPr lang="en-US" sz="2400" b="1" dirty="0">
                <a:solidFill>
                  <a:schemeClr val="bg1"/>
                </a:solidFill>
                <a:ea typeface="+mj-lt"/>
                <a:cs typeface="+mj-lt"/>
              </a:rPr>
              <a:t>Hsin-Chang Yang ∗ , Zi-Rui Huang</a:t>
            </a:r>
            <a:br>
              <a:rPr lang="en-US" sz="2400" b="1" dirty="0">
                <a:ea typeface="+mj-lt"/>
                <a:cs typeface="+mj-lt"/>
              </a:rPr>
            </a:br>
            <a:br>
              <a:rPr lang="en-US" sz="2400" dirty="0">
                <a:ea typeface="+mj-lt"/>
                <a:cs typeface="+mj-lt"/>
              </a:rPr>
            </a:br>
            <a:r>
              <a:rPr lang="en-US" sz="2400" b="1" dirty="0">
                <a:solidFill>
                  <a:schemeClr val="bg1"/>
                </a:solidFill>
                <a:ea typeface="+mj-lt"/>
                <a:cs typeface="+mj-lt"/>
              </a:rPr>
              <a:t>Year</a:t>
            </a:r>
            <a:r>
              <a:rPr lang="en-US" sz="2400" b="1" dirty="0">
                <a:solidFill>
                  <a:schemeClr val="bg1"/>
                </a:solidFill>
                <a:ea typeface="+mj-lt"/>
                <a:cs typeface="Calibri Light"/>
              </a:rPr>
              <a:t> of publication:- </a:t>
            </a:r>
            <a:br>
              <a:rPr lang="en-US" sz="2400" b="1" dirty="0">
                <a:ea typeface="+mj-lt"/>
                <a:cs typeface="Calibri Light"/>
              </a:rPr>
            </a:br>
            <a:r>
              <a:rPr lang="en-US" sz="2400" b="1" dirty="0">
                <a:solidFill>
                  <a:schemeClr val="bg1"/>
                </a:solidFill>
                <a:ea typeface="Calibri Light"/>
                <a:cs typeface="Calibri Light"/>
              </a:rPr>
              <a:t>2018 (April)</a:t>
            </a:r>
          </a:p>
        </p:txBody>
      </p:sp>
      <p:sp>
        <p:nvSpPr>
          <p:cNvPr id="428" name="Arc 56">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AB01B5C-B324-56FE-6487-8B0DDB52D2F1}"/>
              </a:ext>
            </a:extLst>
          </p:cNvPr>
          <p:cNvSpPr>
            <a:spLocks noGrp="1"/>
          </p:cNvSpPr>
          <p:nvPr>
            <p:ph idx="1"/>
          </p:nvPr>
        </p:nvSpPr>
        <p:spPr>
          <a:xfrm>
            <a:off x="4447308" y="614772"/>
            <a:ext cx="6906491" cy="7206910"/>
          </a:xfrm>
        </p:spPr>
        <p:txBody>
          <a:bodyPr vert="horz" lIns="91440" tIns="45720" rIns="91440" bIns="45720" rtlCol="0" anchor="ctr">
            <a:noAutofit/>
          </a:bodyPr>
          <a:lstStyle/>
          <a:p>
            <a:pPr>
              <a:buFont typeface="Arial"/>
              <a:buChar char="•"/>
            </a:pPr>
            <a:r>
              <a:rPr lang="en-US" sz="2000" b="1" dirty="0">
                <a:solidFill>
                  <a:schemeClr val="bg1"/>
                </a:solidFill>
                <a:latin typeface="Calibri Light"/>
                <a:ea typeface="+mn-lt"/>
                <a:cs typeface="Calibri Light"/>
              </a:rPr>
              <a:t>4.HybriModel for Solving Cold-star</a:t>
            </a:r>
            <a:br>
              <a:rPr lang="en-US" sz="2000" b="1" dirty="0">
                <a:latin typeface="Calibri Light"/>
                <a:ea typeface="+mn-lt"/>
                <a:cs typeface="Calibri Light"/>
              </a:rPr>
            </a:br>
            <a:endParaRPr lang="en-US" sz="2000" b="1">
              <a:solidFill>
                <a:schemeClr val="bg1"/>
              </a:solidFill>
              <a:latin typeface="Calibri Light"/>
              <a:ea typeface="+mn-lt"/>
              <a:cs typeface="Calibri Light"/>
            </a:endParaRPr>
          </a:p>
          <a:p>
            <a:pPr>
              <a:buFont typeface="Arial,Sans-Serif"/>
              <a:buChar char="•"/>
            </a:pPr>
            <a:endParaRPr lang="en-US" sz="2000">
              <a:ea typeface="+mn-lt"/>
              <a:cs typeface="+mn-lt"/>
            </a:endParaRPr>
          </a:p>
          <a:p>
            <a:pPr>
              <a:buFont typeface="Arial,Sans-Serif"/>
              <a:buChar char="•"/>
            </a:pPr>
            <a:endParaRPr lang="en-US" sz="2000">
              <a:ea typeface="+mn-lt"/>
              <a:cs typeface="+mn-lt"/>
            </a:endParaRPr>
          </a:p>
          <a:p>
            <a:pPr>
              <a:buFont typeface="Arial,Sans-Serif"/>
              <a:buChar char="•"/>
            </a:pPr>
            <a:endParaRPr lang="en-US" sz="2000">
              <a:ea typeface="+mn-lt"/>
              <a:cs typeface="+mn-lt"/>
            </a:endParaRPr>
          </a:p>
          <a:p>
            <a:pPr>
              <a:buFont typeface="Arial,Sans-Serif"/>
              <a:buChar char="•"/>
            </a:pPr>
            <a:endParaRPr lang="en-US" sz="2000">
              <a:ea typeface="+mn-lt"/>
              <a:cs typeface="+mn-lt"/>
            </a:endParaRPr>
          </a:p>
          <a:p>
            <a:pPr>
              <a:buFont typeface="Arial,Sans-Serif"/>
              <a:buChar char="•"/>
            </a:pPr>
            <a:endParaRPr lang="en-US" sz="2000">
              <a:ea typeface="+mn-lt"/>
              <a:cs typeface="+mn-lt"/>
            </a:endParaRPr>
          </a:p>
          <a:p>
            <a:pPr>
              <a:buFont typeface="Arial,Sans-Serif"/>
              <a:buChar char="•"/>
            </a:pPr>
            <a:endParaRPr lang="en-US" sz="2000">
              <a:ea typeface="+mn-lt"/>
              <a:cs typeface="+mn-lt"/>
            </a:endParaRPr>
          </a:p>
          <a:p>
            <a:pPr>
              <a:buFont typeface="Arial,Sans-Serif"/>
              <a:buChar char="•"/>
            </a:pPr>
            <a:endParaRPr lang="en-US" sz="2000">
              <a:ea typeface="+mn-lt"/>
              <a:cs typeface="+mn-lt"/>
            </a:endParaRPr>
          </a:p>
          <a:p>
            <a:pPr>
              <a:buFont typeface="Arial,Sans-Serif"/>
              <a:buChar char="•"/>
            </a:pPr>
            <a:endParaRPr lang="en-US" sz="2000">
              <a:ea typeface="+mn-lt"/>
              <a:cs typeface="+mn-lt"/>
            </a:endParaRPr>
          </a:p>
          <a:p>
            <a:pPr>
              <a:buFont typeface="Arial,Sans-Serif"/>
              <a:buChar char="•"/>
            </a:pPr>
            <a:endParaRPr lang="en-US" sz="2000">
              <a:ea typeface="+mn-lt"/>
              <a:cs typeface="+mn-lt"/>
            </a:endParaRPr>
          </a:p>
          <a:p>
            <a:pPr>
              <a:buFont typeface="Arial,Sans-Serif"/>
              <a:buChar char="•"/>
            </a:pPr>
            <a:endParaRPr lang="en-US" sz="2000">
              <a:ea typeface="+mn-lt"/>
              <a:cs typeface="+mn-lt"/>
            </a:endParaRPr>
          </a:p>
          <a:p>
            <a:pPr marL="0" indent="0">
              <a:buNone/>
            </a:pPr>
            <a:endParaRPr lang="en-US" sz="2000">
              <a:ea typeface="+mn-lt"/>
              <a:cs typeface="+mn-lt"/>
            </a:endParaRPr>
          </a:p>
          <a:p>
            <a:pPr>
              <a:buFont typeface="Arial,Sans-Serif"/>
              <a:buChar char="•"/>
            </a:pPr>
            <a:endParaRPr lang="en-US" sz="2000" b="1">
              <a:ea typeface="+mn-lt"/>
              <a:cs typeface="+mn-lt"/>
            </a:endParaRPr>
          </a:p>
          <a:p>
            <a:pPr marL="0" indent="0">
              <a:buNone/>
            </a:pPr>
            <a:endParaRPr lang="en-US" sz="2000" b="1">
              <a:ea typeface="+mn-lt"/>
              <a:cs typeface="+mn-lt"/>
            </a:endParaRPr>
          </a:p>
          <a:p>
            <a:pPr marL="0" indent="0">
              <a:buNone/>
            </a:pPr>
            <a:endParaRPr lang="en-US" sz="2000" b="1">
              <a:ea typeface="+mn-lt"/>
              <a:cs typeface="+mn-lt"/>
            </a:endParaRPr>
          </a:p>
          <a:p>
            <a:pPr marL="0" indent="0">
              <a:buNone/>
            </a:pPr>
            <a:endParaRPr lang="en-US" sz="2000" b="1">
              <a:ea typeface="+mn-lt"/>
              <a:cs typeface="+mn-lt"/>
            </a:endParaRPr>
          </a:p>
          <a:p>
            <a:pPr marL="0" indent="0">
              <a:buNone/>
            </a:pPr>
            <a:endParaRPr lang="en-US" sz="2000" b="1">
              <a:ea typeface="+mn-lt"/>
              <a:cs typeface="+mn-lt"/>
            </a:endParaRPr>
          </a:p>
          <a:p>
            <a:pPr marL="0" indent="0">
              <a:buNone/>
            </a:pPr>
            <a:r>
              <a:rPr lang="en-US" sz="2000" b="1" dirty="0">
                <a:ea typeface="+mn-lt"/>
                <a:cs typeface="+mn-lt"/>
              </a:rPr>
              <a:t>Abstract:</a:t>
            </a:r>
            <a:r>
              <a:rPr lang="en-US" sz="2000" dirty="0">
                <a:ea typeface="+mn-lt"/>
                <a:cs typeface="+mn-lt"/>
              </a:rPr>
              <a:t>— recommender systems for various types of resource received lots of attention due to the need for finding interesting resources from gigantic body such as World Wide Web or social network services. An emerging branch of recommender systems tried to recommend resources to users according to their personality traits and received promising results.</a:t>
            </a:r>
          </a:p>
          <a:p>
            <a:pPr marL="0" indent="0">
              <a:buNone/>
            </a:pPr>
            <a:r>
              <a:rPr lang="en-US" sz="2000" b="1" dirty="0">
                <a:ea typeface="+mn-lt"/>
                <a:cs typeface="+mn-lt"/>
              </a:rPr>
              <a:t>Introduction:</a:t>
            </a:r>
            <a:r>
              <a:rPr lang="en-US" sz="2000" dirty="0">
                <a:ea typeface="+mn-lt"/>
                <a:cs typeface="+mn-lt"/>
              </a:rPr>
              <a:t> social network services have emerged to be an active and primary channels for social activities. People relied on social services to communicate and interact with others for information and opinion sharing. More and more people like to obtain information from social services regarding things that they interested in.</a:t>
            </a:r>
            <a:endParaRPr lang="en-US">
              <a:ea typeface="Calibri"/>
              <a:cs typeface="Calibri"/>
            </a:endParaRPr>
          </a:p>
          <a:p>
            <a:pPr marL="0" indent="0">
              <a:buNone/>
            </a:pPr>
            <a:r>
              <a:rPr lang="en-US" sz="2000" b="1" dirty="0">
                <a:ea typeface="+mn-lt"/>
                <a:cs typeface="+mn-lt"/>
              </a:rPr>
              <a:t>Proposed scheme</a:t>
            </a:r>
            <a:r>
              <a:rPr lang="en-US" sz="2000" dirty="0">
                <a:ea typeface="+mn-lt"/>
                <a:cs typeface="+mn-lt"/>
              </a:rPr>
              <a:t>:</a:t>
            </a:r>
          </a:p>
          <a:p>
            <a:pPr marL="0" indent="0">
              <a:buNone/>
            </a:pPr>
            <a:r>
              <a:rPr lang="en-US" sz="2000" dirty="0">
                <a:ea typeface="+mn-lt"/>
                <a:cs typeface="+mn-lt"/>
              </a:rPr>
              <a:t>1. Data acquisition</a:t>
            </a:r>
            <a:endParaRPr lang="en-US" dirty="0"/>
          </a:p>
          <a:p>
            <a:pPr marL="0" indent="0">
              <a:buNone/>
            </a:pPr>
            <a:r>
              <a:rPr lang="en-US" sz="2000" dirty="0">
                <a:ea typeface="+mn-lt"/>
                <a:cs typeface="+mn-lt"/>
              </a:rPr>
              <a:t>2. Data preprocessing </a:t>
            </a:r>
          </a:p>
          <a:p>
            <a:pPr marL="0" indent="0">
              <a:buNone/>
            </a:pPr>
            <a:r>
              <a:rPr lang="en-US" sz="2000" dirty="0">
                <a:ea typeface="+mn-lt"/>
                <a:cs typeface="+mn-lt"/>
              </a:rPr>
              <a:t>3. Personality recognition</a:t>
            </a:r>
          </a:p>
          <a:p>
            <a:pPr marL="0" indent="0">
              <a:buNone/>
            </a:pPr>
            <a:endParaRPr lang="en-US" sz="2000" dirty="0">
              <a:ea typeface="+mn-lt"/>
              <a:cs typeface="+mn-lt"/>
            </a:endParaRPr>
          </a:p>
          <a:p>
            <a:pPr marL="0" indent="0">
              <a:buNone/>
            </a:pPr>
            <a:endParaRPr lang="en-US" sz="2000" dirty="0">
              <a:ea typeface="+mn-lt"/>
              <a:cs typeface="+mn-lt"/>
            </a:endParaRPr>
          </a:p>
          <a:p>
            <a:pPr>
              <a:buFont typeface="Arial,Sans-Serif"/>
              <a:buChar char="•"/>
            </a:pPr>
            <a:endParaRPr lang="en-US" sz="2000" b="1">
              <a:ea typeface="+mn-lt"/>
              <a:cs typeface="+mn-lt"/>
            </a:endParaRPr>
          </a:p>
          <a:p>
            <a:pPr>
              <a:buFont typeface="Arial,Sans-Serif"/>
              <a:buChar char="•"/>
            </a:pPr>
            <a:endParaRPr lang="en-US" sz="2000" b="1">
              <a:ea typeface="+mn-lt"/>
              <a:cs typeface="+mn-lt"/>
            </a:endParaRPr>
          </a:p>
          <a:p>
            <a:pPr>
              <a:buFont typeface="Arial,Sans-Serif"/>
              <a:buChar char="•"/>
            </a:pPr>
            <a:endParaRPr lang="en-US" sz="2000" b="1">
              <a:ea typeface="+mn-lt"/>
              <a:cs typeface="+mn-lt"/>
            </a:endParaRPr>
          </a:p>
          <a:p>
            <a:pPr>
              <a:buFont typeface="Arial,Sans-Serif"/>
              <a:buChar char="•"/>
            </a:pPr>
            <a:endParaRPr lang="en-US" sz="2000" b="1">
              <a:ea typeface="+mn-lt"/>
              <a:cs typeface="+mn-lt"/>
            </a:endParaRPr>
          </a:p>
          <a:p>
            <a:pPr>
              <a:buFont typeface="Arial,Sans-Serif"/>
              <a:buChar char="•"/>
            </a:pPr>
            <a:endParaRPr lang="en-US" sz="2000" b="1">
              <a:ea typeface="+mn-lt"/>
              <a:cs typeface="+mn-lt"/>
            </a:endParaRPr>
          </a:p>
          <a:p>
            <a:pPr>
              <a:buFont typeface="Arial,Sans-Serif"/>
              <a:buChar char="•"/>
            </a:pPr>
            <a:endParaRPr lang="en-US" sz="2000" b="1">
              <a:ea typeface="+mn-lt"/>
              <a:cs typeface="+mn-lt"/>
            </a:endParaRPr>
          </a:p>
          <a:p>
            <a:pPr>
              <a:buFont typeface="Arial,Sans-Serif"/>
              <a:buChar char="•"/>
            </a:pPr>
            <a:endParaRPr lang="en-US" sz="2000" b="1">
              <a:ea typeface="+mn-lt"/>
              <a:cs typeface="+mn-lt"/>
            </a:endParaRPr>
          </a:p>
          <a:p>
            <a:pPr>
              <a:buFont typeface="Arial,Sans-Serif"/>
              <a:buChar char="•"/>
            </a:pPr>
            <a:endParaRPr lang="en-US" sz="2000" b="1">
              <a:ea typeface="+mn-lt"/>
              <a:cs typeface="+mn-lt"/>
            </a:endParaRPr>
          </a:p>
          <a:p>
            <a:pPr>
              <a:buFont typeface="Arial,Sans-Serif"/>
              <a:buChar char="•"/>
            </a:pPr>
            <a:endParaRPr lang="en-US" sz="2000" b="1">
              <a:ea typeface="+mn-lt"/>
              <a:cs typeface="+mn-lt"/>
            </a:endParaRPr>
          </a:p>
          <a:p>
            <a:pPr>
              <a:buFont typeface="Arial,Sans-Serif"/>
              <a:buChar char="•"/>
            </a:pPr>
            <a:endParaRPr lang="en-US" sz="2000" b="1">
              <a:ea typeface="+mn-lt"/>
              <a:cs typeface="+mn-lt"/>
            </a:endParaRPr>
          </a:p>
          <a:p>
            <a:pPr>
              <a:buFont typeface="Arial,Sans-Serif"/>
              <a:buChar char="•"/>
            </a:pPr>
            <a:endParaRPr lang="en-US" sz="2000" b="1">
              <a:ea typeface="+mn-lt"/>
              <a:cs typeface="+mn-lt"/>
            </a:endParaRPr>
          </a:p>
          <a:p>
            <a:pPr>
              <a:buFont typeface="Arial,Sans-Serif"/>
              <a:buChar char="•"/>
            </a:pPr>
            <a:endParaRPr lang="en-US" sz="2000" b="1">
              <a:ea typeface="+mn-lt"/>
              <a:cs typeface="+mn-lt"/>
            </a:endParaRPr>
          </a:p>
          <a:p>
            <a:pPr>
              <a:buFont typeface="Arial,Sans-Serif"/>
              <a:buChar char="•"/>
            </a:pPr>
            <a:endParaRPr lang="en-US" sz="2000" b="1">
              <a:ea typeface="+mn-lt"/>
              <a:cs typeface="+mn-lt"/>
            </a:endParaRPr>
          </a:p>
          <a:p>
            <a:pPr>
              <a:buFont typeface="Arial,Sans-Serif"/>
              <a:buChar char="•"/>
            </a:pPr>
            <a:endParaRPr lang="en-US" sz="2000" b="1">
              <a:ea typeface="+mn-lt"/>
              <a:cs typeface="+mn-lt"/>
            </a:endParaRPr>
          </a:p>
          <a:p>
            <a:pPr>
              <a:buFont typeface="Arial,Sans-Serif"/>
              <a:buChar char="•"/>
            </a:pPr>
            <a:endParaRPr lang="en-US" sz="2000" b="1">
              <a:ea typeface="+mn-lt"/>
              <a:cs typeface="+mn-lt"/>
            </a:endParaRPr>
          </a:p>
          <a:p>
            <a:pPr>
              <a:buFont typeface="Arial,Sans-Serif"/>
              <a:buChar char="•"/>
            </a:pPr>
            <a:endParaRPr lang="en-US" sz="2000">
              <a:ea typeface="+mn-lt"/>
              <a:cs typeface="+mn-lt"/>
            </a:endParaRPr>
          </a:p>
          <a:p>
            <a:pPr>
              <a:buFont typeface="Arial,Sans-Serif"/>
              <a:buChar char="•"/>
            </a:pPr>
            <a:endParaRPr lang="en-US" sz="2000">
              <a:ea typeface="+mn-lt"/>
              <a:cs typeface="+mn-lt"/>
            </a:endParaRPr>
          </a:p>
          <a:p>
            <a:pPr>
              <a:buFont typeface="Arial,Sans-Serif"/>
              <a:buChar char="•"/>
            </a:pPr>
            <a:endParaRPr lang="en-US" sz="2000">
              <a:ea typeface="+mn-lt"/>
              <a:cs typeface="+mn-lt"/>
            </a:endParaRPr>
          </a:p>
          <a:p>
            <a:pPr>
              <a:buFont typeface="Arial,Sans-Serif"/>
              <a:buChar char="•"/>
            </a:pPr>
            <a:endParaRPr lang="en-US" sz="2000">
              <a:ea typeface="+mn-lt"/>
              <a:cs typeface="+mn-lt"/>
            </a:endParaRPr>
          </a:p>
        </p:txBody>
      </p:sp>
    </p:spTree>
    <p:extLst>
      <p:ext uri="{BB962C8B-B14F-4D97-AF65-F5344CB8AC3E}">
        <p14:creationId xmlns:p14="http://schemas.microsoft.com/office/powerpoint/2010/main" val="11341916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26" name="Rectangle 52">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7" name="Freeform: Shape 54">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C7EA142-A83F-1097-1248-F8DEC4D70E0A}"/>
              </a:ext>
            </a:extLst>
          </p:cNvPr>
          <p:cNvSpPr>
            <a:spLocks noGrp="1"/>
          </p:cNvSpPr>
          <p:nvPr>
            <p:ph type="title"/>
          </p:nvPr>
        </p:nvSpPr>
        <p:spPr>
          <a:xfrm>
            <a:off x="148179" y="754785"/>
            <a:ext cx="3739055" cy="4203054"/>
          </a:xfrm>
        </p:spPr>
        <p:txBody>
          <a:bodyPr>
            <a:normAutofit/>
          </a:bodyPr>
          <a:lstStyle/>
          <a:p>
            <a:r>
              <a:rPr lang="en-US" sz="2400" b="1" dirty="0">
                <a:solidFill>
                  <a:schemeClr val="bg1"/>
                </a:solidFill>
                <a:ea typeface="+mj-lt"/>
                <a:cs typeface="Calibri Light"/>
              </a:rPr>
              <a:t>10.</a:t>
            </a:r>
            <a:r>
              <a:rPr lang="en-US" sz="2400" b="1" dirty="0">
                <a:solidFill>
                  <a:schemeClr val="bg1"/>
                </a:solidFill>
                <a:ea typeface="+mj-lt"/>
                <a:cs typeface="+mj-lt"/>
              </a:rPr>
              <a:t>Mining personality traits from social messages for game recommender systems</a:t>
            </a:r>
            <a:br>
              <a:rPr lang="en-US" sz="2400" b="1" dirty="0">
                <a:solidFill>
                  <a:schemeClr val="bg1"/>
                </a:solidFill>
                <a:ea typeface="+mj-lt"/>
                <a:cs typeface="Calibri Light"/>
              </a:rPr>
            </a:br>
            <a:br>
              <a:rPr lang="en-US" sz="2400" b="1" dirty="0">
                <a:ea typeface="+mj-lt"/>
                <a:cs typeface="Calibri Light"/>
              </a:rPr>
            </a:br>
            <a:r>
              <a:rPr lang="en-US" sz="2400" b="1" dirty="0">
                <a:solidFill>
                  <a:schemeClr val="bg1"/>
                </a:solidFill>
                <a:ea typeface="+mj-lt"/>
                <a:cs typeface="Calibri Light"/>
              </a:rPr>
              <a:t>Aurthor's name: </a:t>
            </a:r>
            <a:r>
              <a:rPr lang="en-US" sz="2400" b="1" dirty="0">
                <a:solidFill>
                  <a:schemeClr val="bg1"/>
                </a:solidFill>
                <a:ea typeface="+mj-lt"/>
                <a:cs typeface="+mj-lt"/>
              </a:rPr>
              <a:t>Hsin-Chang Yang ∗ , Zi-Rui Huang</a:t>
            </a:r>
            <a:br>
              <a:rPr lang="en-US" sz="2400" b="1" dirty="0">
                <a:ea typeface="+mj-lt"/>
                <a:cs typeface="+mj-lt"/>
              </a:rPr>
            </a:br>
            <a:br>
              <a:rPr lang="en-US" sz="2400" dirty="0">
                <a:ea typeface="+mj-lt"/>
                <a:cs typeface="+mj-lt"/>
              </a:rPr>
            </a:br>
            <a:r>
              <a:rPr lang="en-US" sz="2400" b="1" dirty="0">
                <a:solidFill>
                  <a:schemeClr val="bg1"/>
                </a:solidFill>
                <a:ea typeface="+mj-lt"/>
                <a:cs typeface="+mj-lt"/>
              </a:rPr>
              <a:t>Year</a:t>
            </a:r>
            <a:r>
              <a:rPr lang="en-US" sz="2400" b="1" dirty="0">
                <a:solidFill>
                  <a:schemeClr val="bg1"/>
                </a:solidFill>
                <a:ea typeface="+mj-lt"/>
                <a:cs typeface="Calibri Light"/>
              </a:rPr>
              <a:t> of publication:- </a:t>
            </a:r>
            <a:br>
              <a:rPr lang="en-US" sz="2400" b="1" dirty="0">
                <a:ea typeface="+mj-lt"/>
                <a:cs typeface="Calibri Light"/>
              </a:rPr>
            </a:br>
            <a:r>
              <a:rPr lang="en-US" sz="2400" b="1" dirty="0">
                <a:solidFill>
                  <a:schemeClr val="bg1"/>
                </a:solidFill>
                <a:ea typeface="Calibri Light"/>
                <a:cs typeface="Calibri Light"/>
              </a:rPr>
              <a:t>2018 (April)</a:t>
            </a:r>
          </a:p>
        </p:txBody>
      </p:sp>
      <p:sp>
        <p:nvSpPr>
          <p:cNvPr id="428" name="Arc 56">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AB01B5C-B324-56FE-6487-8B0DDB52D2F1}"/>
              </a:ext>
            </a:extLst>
          </p:cNvPr>
          <p:cNvSpPr>
            <a:spLocks noGrp="1"/>
          </p:cNvSpPr>
          <p:nvPr>
            <p:ph idx="1"/>
          </p:nvPr>
        </p:nvSpPr>
        <p:spPr>
          <a:xfrm>
            <a:off x="4447308" y="614772"/>
            <a:ext cx="6906491" cy="7206910"/>
          </a:xfrm>
        </p:spPr>
        <p:txBody>
          <a:bodyPr vert="horz" lIns="91440" tIns="45720" rIns="91440" bIns="45720" rtlCol="0" anchor="ctr">
            <a:noAutofit/>
          </a:bodyPr>
          <a:lstStyle/>
          <a:p>
            <a:pPr>
              <a:buFont typeface="Arial"/>
              <a:buChar char="•"/>
            </a:pPr>
            <a:r>
              <a:rPr lang="en-US" sz="2000" b="1" dirty="0">
                <a:solidFill>
                  <a:schemeClr val="bg1"/>
                </a:solidFill>
                <a:latin typeface="Calibri Light"/>
                <a:ea typeface="+mn-lt"/>
                <a:cs typeface="Calibri Light"/>
              </a:rPr>
              <a:t>4.HybriModel for Solving Cold-star</a:t>
            </a:r>
            <a:br>
              <a:rPr lang="en-US" sz="2000" b="1" dirty="0">
                <a:latin typeface="Calibri Light"/>
                <a:ea typeface="+mn-lt"/>
                <a:cs typeface="Calibri Light"/>
              </a:rPr>
            </a:br>
            <a:endParaRPr lang="en-US" sz="2000" b="1">
              <a:solidFill>
                <a:schemeClr val="bg1"/>
              </a:solidFill>
              <a:latin typeface="Calibri Light"/>
              <a:ea typeface="+mn-lt"/>
              <a:cs typeface="Calibri Light"/>
            </a:endParaRPr>
          </a:p>
          <a:p>
            <a:pPr>
              <a:buFont typeface="Arial,Sans-Serif"/>
              <a:buChar char="•"/>
            </a:pPr>
            <a:endParaRPr lang="en-US" sz="2000">
              <a:ea typeface="+mn-lt"/>
              <a:cs typeface="+mn-lt"/>
            </a:endParaRPr>
          </a:p>
          <a:p>
            <a:pPr>
              <a:buFont typeface="Arial,Sans-Serif"/>
              <a:buChar char="•"/>
            </a:pPr>
            <a:endParaRPr lang="en-US" sz="2000">
              <a:ea typeface="+mn-lt"/>
              <a:cs typeface="+mn-lt"/>
            </a:endParaRPr>
          </a:p>
          <a:p>
            <a:pPr>
              <a:buFont typeface="Arial,Sans-Serif"/>
              <a:buChar char="•"/>
            </a:pPr>
            <a:endParaRPr lang="en-US" sz="2000">
              <a:ea typeface="+mn-lt"/>
              <a:cs typeface="+mn-lt"/>
            </a:endParaRPr>
          </a:p>
          <a:p>
            <a:pPr>
              <a:buFont typeface="Arial,Sans-Serif"/>
              <a:buChar char="•"/>
            </a:pPr>
            <a:endParaRPr lang="en-US" sz="2000">
              <a:ea typeface="+mn-lt"/>
              <a:cs typeface="+mn-lt"/>
            </a:endParaRPr>
          </a:p>
          <a:p>
            <a:pPr>
              <a:buFont typeface="Arial,Sans-Serif"/>
              <a:buChar char="•"/>
            </a:pPr>
            <a:endParaRPr lang="en-US" sz="2000">
              <a:ea typeface="+mn-lt"/>
              <a:cs typeface="+mn-lt"/>
            </a:endParaRPr>
          </a:p>
          <a:p>
            <a:pPr>
              <a:buFont typeface="Arial,Sans-Serif"/>
              <a:buChar char="•"/>
            </a:pPr>
            <a:endParaRPr lang="en-US" sz="2000">
              <a:ea typeface="+mn-lt"/>
              <a:cs typeface="+mn-lt"/>
            </a:endParaRPr>
          </a:p>
          <a:p>
            <a:pPr>
              <a:buFont typeface="Arial,Sans-Serif"/>
              <a:buChar char="•"/>
            </a:pPr>
            <a:endParaRPr lang="en-US" sz="2000">
              <a:ea typeface="+mn-lt"/>
              <a:cs typeface="+mn-lt"/>
            </a:endParaRPr>
          </a:p>
          <a:p>
            <a:pPr>
              <a:buFont typeface="Arial,Sans-Serif"/>
              <a:buChar char="•"/>
            </a:pPr>
            <a:endParaRPr lang="en-US" sz="2000">
              <a:ea typeface="+mn-lt"/>
              <a:cs typeface="+mn-lt"/>
            </a:endParaRPr>
          </a:p>
          <a:p>
            <a:pPr>
              <a:buFont typeface="Arial,Sans-Serif"/>
              <a:buChar char="•"/>
            </a:pPr>
            <a:endParaRPr lang="en-US" sz="2000">
              <a:ea typeface="+mn-lt"/>
              <a:cs typeface="+mn-lt"/>
            </a:endParaRPr>
          </a:p>
          <a:p>
            <a:pPr>
              <a:buFont typeface="Arial,Sans-Serif"/>
              <a:buChar char="•"/>
            </a:pPr>
            <a:endParaRPr lang="en-US" sz="2000">
              <a:ea typeface="+mn-lt"/>
              <a:cs typeface="+mn-lt"/>
            </a:endParaRPr>
          </a:p>
          <a:p>
            <a:pPr marL="0" indent="0">
              <a:buNone/>
            </a:pPr>
            <a:endParaRPr lang="en-US" sz="2000">
              <a:ea typeface="+mn-lt"/>
              <a:cs typeface="+mn-lt"/>
            </a:endParaRPr>
          </a:p>
          <a:p>
            <a:pPr>
              <a:buFont typeface="Arial,Sans-Serif"/>
              <a:buChar char="•"/>
            </a:pPr>
            <a:endParaRPr lang="en-US" sz="2000" b="1">
              <a:ea typeface="+mn-lt"/>
              <a:cs typeface="+mn-lt"/>
            </a:endParaRPr>
          </a:p>
          <a:p>
            <a:pPr marL="0" indent="0">
              <a:buNone/>
            </a:pPr>
            <a:endParaRPr lang="en-US" sz="2000" b="1">
              <a:ea typeface="+mn-lt"/>
              <a:cs typeface="+mn-lt"/>
            </a:endParaRPr>
          </a:p>
          <a:p>
            <a:pPr marL="0" indent="0">
              <a:buNone/>
            </a:pPr>
            <a:endParaRPr lang="en-US" sz="2000" b="1">
              <a:ea typeface="+mn-lt"/>
              <a:cs typeface="+mn-lt"/>
            </a:endParaRPr>
          </a:p>
          <a:p>
            <a:pPr marL="0" indent="0">
              <a:buNone/>
            </a:pPr>
            <a:endParaRPr lang="en-US" sz="2000" b="1">
              <a:ea typeface="+mn-lt"/>
              <a:cs typeface="+mn-lt"/>
            </a:endParaRPr>
          </a:p>
          <a:p>
            <a:pPr marL="0" indent="0">
              <a:buNone/>
            </a:pPr>
            <a:endParaRPr lang="en-US" sz="2000" b="1">
              <a:ea typeface="+mn-lt"/>
              <a:cs typeface="+mn-lt"/>
            </a:endParaRPr>
          </a:p>
          <a:p>
            <a:pPr marL="0" indent="0">
              <a:buNone/>
            </a:pPr>
            <a:r>
              <a:rPr lang="en-US" sz="2000" b="1" dirty="0">
                <a:ea typeface="+mn-lt"/>
                <a:cs typeface="+mn-lt"/>
              </a:rPr>
              <a:t>Result:</a:t>
            </a:r>
          </a:p>
          <a:p>
            <a:pPr marL="0" indent="0">
              <a:buNone/>
            </a:pPr>
            <a:r>
              <a:rPr lang="en-US" sz="2000" dirty="0">
                <a:ea typeface="+mn-lt"/>
                <a:cs typeface="+mn-lt"/>
              </a:rPr>
              <a:t>Proposed a scheme for game recommendation based on personality traits. The personality traits of games and players were identified by their related textual data. The games with similar personality traits to a player will be recommended to the player. It suggested two different schemes to determine the personality of games, together with two text-based personality recognition methods. It also proposed various recommendation schemes based on the identified personality traits</a:t>
            </a:r>
            <a:endParaRPr lang="en-US" dirty="0"/>
          </a:p>
          <a:p>
            <a:pPr marL="0" indent="0">
              <a:buNone/>
            </a:pPr>
            <a:endParaRPr lang="en-US" sz="2000" dirty="0">
              <a:ea typeface="+mn-lt"/>
              <a:cs typeface="+mn-lt"/>
            </a:endParaRPr>
          </a:p>
          <a:p>
            <a:pPr>
              <a:buFont typeface="Arial,Sans-Serif"/>
              <a:buChar char="•"/>
            </a:pPr>
            <a:endParaRPr lang="en-US" sz="2000" b="1">
              <a:ea typeface="+mn-lt"/>
              <a:cs typeface="+mn-lt"/>
            </a:endParaRPr>
          </a:p>
          <a:p>
            <a:pPr>
              <a:buFont typeface="Arial,Sans-Serif"/>
              <a:buChar char="•"/>
            </a:pPr>
            <a:endParaRPr lang="en-US" sz="2000" b="1">
              <a:ea typeface="+mn-lt"/>
              <a:cs typeface="+mn-lt"/>
            </a:endParaRPr>
          </a:p>
          <a:p>
            <a:pPr>
              <a:buFont typeface="Arial,Sans-Serif"/>
              <a:buChar char="•"/>
            </a:pPr>
            <a:endParaRPr lang="en-US" sz="2000" b="1">
              <a:ea typeface="+mn-lt"/>
              <a:cs typeface="+mn-lt"/>
            </a:endParaRPr>
          </a:p>
          <a:p>
            <a:pPr>
              <a:buFont typeface="Arial,Sans-Serif"/>
              <a:buChar char="•"/>
            </a:pPr>
            <a:endParaRPr lang="en-US" sz="2000" b="1">
              <a:ea typeface="+mn-lt"/>
              <a:cs typeface="+mn-lt"/>
            </a:endParaRPr>
          </a:p>
          <a:p>
            <a:pPr>
              <a:buFont typeface="Arial,Sans-Serif"/>
              <a:buChar char="•"/>
            </a:pPr>
            <a:endParaRPr lang="en-US" sz="2000" b="1">
              <a:ea typeface="+mn-lt"/>
              <a:cs typeface="+mn-lt"/>
            </a:endParaRPr>
          </a:p>
          <a:p>
            <a:pPr>
              <a:buFont typeface="Arial,Sans-Serif"/>
              <a:buChar char="•"/>
            </a:pPr>
            <a:endParaRPr lang="en-US" sz="2000" b="1">
              <a:ea typeface="+mn-lt"/>
              <a:cs typeface="+mn-lt"/>
            </a:endParaRPr>
          </a:p>
          <a:p>
            <a:pPr>
              <a:buFont typeface="Arial,Sans-Serif"/>
              <a:buChar char="•"/>
            </a:pPr>
            <a:endParaRPr lang="en-US" sz="2000" b="1">
              <a:ea typeface="+mn-lt"/>
              <a:cs typeface="+mn-lt"/>
            </a:endParaRPr>
          </a:p>
          <a:p>
            <a:pPr>
              <a:buFont typeface="Arial,Sans-Serif"/>
              <a:buChar char="•"/>
            </a:pPr>
            <a:endParaRPr lang="en-US" sz="2000" b="1">
              <a:ea typeface="+mn-lt"/>
              <a:cs typeface="+mn-lt"/>
            </a:endParaRPr>
          </a:p>
          <a:p>
            <a:pPr>
              <a:buFont typeface="Arial,Sans-Serif"/>
              <a:buChar char="•"/>
            </a:pPr>
            <a:endParaRPr lang="en-US" sz="2000" b="1">
              <a:ea typeface="+mn-lt"/>
              <a:cs typeface="+mn-lt"/>
            </a:endParaRPr>
          </a:p>
          <a:p>
            <a:pPr>
              <a:buFont typeface="Arial,Sans-Serif"/>
              <a:buChar char="•"/>
            </a:pPr>
            <a:endParaRPr lang="en-US" sz="2000" b="1">
              <a:ea typeface="+mn-lt"/>
              <a:cs typeface="+mn-lt"/>
            </a:endParaRPr>
          </a:p>
          <a:p>
            <a:pPr>
              <a:buFont typeface="Arial,Sans-Serif"/>
              <a:buChar char="•"/>
            </a:pPr>
            <a:endParaRPr lang="en-US" sz="2000" b="1">
              <a:ea typeface="+mn-lt"/>
              <a:cs typeface="+mn-lt"/>
            </a:endParaRPr>
          </a:p>
          <a:p>
            <a:pPr>
              <a:buFont typeface="Arial,Sans-Serif"/>
              <a:buChar char="•"/>
            </a:pPr>
            <a:endParaRPr lang="en-US" sz="2000" b="1">
              <a:ea typeface="+mn-lt"/>
              <a:cs typeface="+mn-lt"/>
            </a:endParaRPr>
          </a:p>
          <a:p>
            <a:pPr>
              <a:buFont typeface="Arial,Sans-Serif"/>
              <a:buChar char="•"/>
            </a:pPr>
            <a:endParaRPr lang="en-US" sz="2000" b="1">
              <a:ea typeface="+mn-lt"/>
              <a:cs typeface="+mn-lt"/>
            </a:endParaRPr>
          </a:p>
          <a:p>
            <a:pPr>
              <a:buFont typeface="Arial,Sans-Serif"/>
              <a:buChar char="•"/>
            </a:pPr>
            <a:endParaRPr lang="en-US" sz="2000" b="1">
              <a:ea typeface="+mn-lt"/>
              <a:cs typeface="+mn-lt"/>
            </a:endParaRPr>
          </a:p>
          <a:p>
            <a:pPr>
              <a:buFont typeface="Arial,Sans-Serif"/>
              <a:buChar char="•"/>
            </a:pPr>
            <a:endParaRPr lang="en-US" sz="2000" b="1">
              <a:ea typeface="+mn-lt"/>
              <a:cs typeface="+mn-lt"/>
            </a:endParaRPr>
          </a:p>
          <a:p>
            <a:pPr>
              <a:buFont typeface="Arial,Sans-Serif"/>
              <a:buChar char="•"/>
            </a:pPr>
            <a:endParaRPr lang="en-US" sz="2000">
              <a:ea typeface="+mn-lt"/>
              <a:cs typeface="+mn-lt"/>
            </a:endParaRPr>
          </a:p>
          <a:p>
            <a:pPr>
              <a:buFont typeface="Arial,Sans-Serif"/>
              <a:buChar char="•"/>
            </a:pPr>
            <a:endParaRPr lang="en-US" sz="2000">
              <a:ea typeface="+mn-lt"/>
              <a:cs typeface="+mn-lt"/>
            </a:endParaRPr>
          </a:p>
          <a:p>
            <a:pPr>
              <a:buFont typeface="Arial,Sans-Serif"/>
              <a:buChar char="•"/>
            </a:pPr>
            <a:endParaRPr lang="en-US" sz="2000">
              <a:ea typeface="+mn-lt"/>
              <a:cs typeface="+mn-lt"/>
            </a:endParaRPr>
          </a:p>
          <a:p>
            <a:pPr>
              <a:buFont typeface="Arial,Sans-Serif"/>
              <a:buChar char="•"/>
            </a:pPr>
            <a:endParaRPr lang="en-US" sz="2000">
              <a:ea typeface="+mn-lt"/>
              <a:cs typeface="+mn-lt"/>
            </a:endParaRPr>
          </a:p>
        </p:txBody>
      </p:sp>
    </p:spTree>
    <p:extLst>
      <p:ext uri="{BB962C8B-B14F-4D97-AF65-F5344CB8AC3E}">
        <p14:creationId xmlns:p14="http://schemas.microsoft.com/office/powerpoint/2010/main" val="16992209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26" name="Rectangle 52">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7" name="Freeform: Shape 54">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C7EA142-A83F-1097-1248-F8DEC4D70E0A}"/>
              </a:ext>
            </a:extLst>
          </p:cNvPr>
          <p:cNvSpPr>
            <a:spLocks noGrp="1"/>
          </p:cNvSpPr>
          <p:nvPr>
            <p:ph type="title"/>
          </p:nvPr>
        </p:nvSpPr>
        <p:spPr>
          <a:xfrm>
            <a:off x="686834" y="1153572"/>
            <a:ext cx="3200400" cy="4461163"/>
          </a:xfrm>
        </p:spPr>
        <p:txBody>
          <a:bodyPr>
            <a:normAutofit fontScale="90000"/>
          </a:bodyPr>
          <a:lstStyle/>
          <a:p>
            <a:r>
              <a:rPr lang="en-US" sz="2400" b="1">
                <a:solidFill>
                  <a:schemeClr val="bg1"/>
                </a:solidFill>
                <a:ea typeface="+mj-lt"/>
                <a:cs typeface="+mj-lt"/>
              </a:rPr>
              <a:t>2</a:t>
            </a:r>
            <a:r>
              <a:rPr lang="en-US" sz="2400">
                <a:solidFill>
                  <a:schemeClr val="bg1"/>
                </a:solidFill>
                <a:ea typeface="+mj-lt"/>
                <a:cs typeface="+mj-lt"/>
              </a:rPr>
              <a:t>. </a:t>
            </a:r>
            <a:r>
              <a:rPr lang="en-US" sz="2400" b="1">
                <a:solidFill>
                  <a:schemeClr val="bg1"/>
                </a:solidFill>
                <a:ea typeface="+mj-lt"/>
                <a:cs typeface="+mj-lt"/>
              </a:rPr>
              <a:t>Aware Product Recommendation system based on user Interest mining and Metapath Discovery </a:t>
            </a:r>
            <a:br>
              <a:rPr lang="en-US" sz="2400" b="1">
                <a:ea typeface="+mj-lt"/>
                <a:cs typeface="+mj-lt"/>
              </a:rPr>
            </a:br>
            <a:br>
              <a:rPr lang="en-US" sz="2400" b="1">
                <a:ea typeface="+mj-lt"/>
                <a:cs typeface="+mj-lt"/>
              </a:rPr>
            </a:br>
            <a:br>
              <a:rPr lang="en-US" sz="2400" b="1">
                <a:ea typeface="+mj-lt"/>
                <a:cs typeface="+mj-lt"/>
              </a:rPr>
            </a:br>
            <a:r>
              <a:rPr lang="en-US" sz="2400" b="1">
                <a:solidFill>
                  <a:schemeClr val="bg1"/>
                </a:solidFill>
                <a:ea typeface="+mj-lt"/>
                <a:cs typeface="+mj-lt"/>
              </a:rPr>
              <a:t>Aurthor's name:- Sahraoui </a:t>
            </a:r>
            <a:r>
              <a:rPr lang="en-US" sz="2400" b="1" err="1">
                <a:solidFill>
                  <a:schemeClr val="bg1"/>
                </a:solidFill>
                <a:ea typeface="+mj-lt"/>
                <a:cs typeface="+mj-lt"/>
              </a:rPr>
              <a:t>Dhelim</a:t>
            </a:r>
            <a:r>
              <a:rPr lang="en-US" sz="2400" b="1">
                <a:solidFill>
                  <a:schemeClr val="bg1"/>
                </a:solidFill>
                <a:ea typeface="+mj-lt"/>
                <a:cs typeface="+mj-lt"/>
              </a:rPr>
              <a:t> , </a:t>
            </a:r>
            <a:r>
              <a:rPr lang="en-US" sz="2400" b="1" err="1">
                <a:solidFill>
                  <a:schemeClr val="bg1"/>
                </a:solidFill>
                <a:ea typeface="+mj-lt"/>
                <a:cs typeface="+mj-lt"/>
              </a:rPr>
              <a:t>Huansheng</a:t>
            </a:r>
            <a:r>
              <a:rPr lang="en-US" sz="2400" b="1">
                <a:solidFill>
                  <a:schemeClr val="bg1"/>
                </a:solidFill>
                <a:ea typeface="+mj-lt"/>
                <a:cs typeface="+mj-lt"/>
              </a:rPr>
              <a:t> Ning , </a:t>
            </a:r>
            <a:r>
              <a:rPr lang="en-US" sz="2400" b="1" err="1">
                <a:solidFill>
                  <a:schemeClr val="bg1"/>
                </a:solidFill>
                <a:ea typeface="+mj-lt"/>
                <a:cs typeface="+mj-lt"/>
              </a:rPr>
              <a:t>nyothiri</a:t>
            </a:r>
            <a:r>
              <a:rPr lang="en-US" sz="2400" b="1">
                <a:solidFill>
                  <a:schemeClr val="bg1"/>
                </a:solidFill>
                <a:ea typeface="+mj-lt"/>
                <a:cs typeface="+mj-lt"/>
              </a:rPr>
              <a:t> Aung </a:t>
            </a:r>
            <a:r>
              <a:rPr lang="en-US" sz="2400" b="1" err="1">
                <a:solidFill>
                  <a:schemeClr val="bg1"/>
                </a:solidFill>
                <a:ea typeface="+mj-lt"/>
                <a:cs typeface="+mj-lt"/>
              </a:rPr>
              <a:t>runhe</a:t>
            </a:r>
            <a:r>
              <a:rPr lang="en-US" sz="2400" b="1">
                <a:solidFill>
                  <a:schemeClr val="bg1"/>
                </a:solidFill>
                <a:ea typeface="+mj-lt"/>
                <a:cs typeface="+mj-lt"/>
              </a:rPr>
              <a:t> Huang , Jianhua</a:t>
            </a:r>
            <a:br>
              <a:rPr lang="en-US" sz="2400" b="1">
                <a:ea typeface="+mj-lt"/>
                <a:cs typeface="+mj-lt"/>
              </a:rPr>
            </a:br>
            <a:br>
              <a:rPr lang="en-US" sz="2400" b="1">
                <a:ea typeface="+mj-lt"/>
                <a:cs typeface="+mj-lt"/>
              </a:rPr>
            </a:br>
            <a:br>
              <a:rPr lang="en-US" sz="2400" b="1">
                <a:ea typeface="+mj-lt"/>
                <a:cs typeface="+mj-lt"/>
              </a:rPr>
            </a:br>
            <a:r>
              <a:rPr lang="en-US" sz="2400" b="1">
                <a:solidFill>
                  <a:schemeClr val="bg1"/>
                </a:solidFill>
                <a:ea typeface="+mj-lt"/>
                <a:cs typeface="+mj-lt"/>
              </a:rPr>
              <a:t>Year of Publication: 2021</a:t>
            </a:r>
            <a:endParaRPr lang="en-US">
              <a:solidFill>
                <a:schemeClr val="bg1"/>
              </a:solidFill>
              <a:cs typeface="Calibri Light"/>
            </a:endParaRPr>
          </a:p>
        </p:txBody>
      </p:sp>
      <p:sp>
        <p:nvSpPr>
          <p:cNvPr id="428" name="Arc 56">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AB01B5C-B324-56FE-6487-8B0DDB52D2F1}"/>
              </a:ext>
            </a:extLst>
          </p:cNvPr>
          <p:cNvSpPr>
            <a:spLocks noGrp="1"/>
          </p:cNvSpPr>
          <p:nvPr>
            <p:ph idx="1"/>
          </p:nvPr>
        </p:nvSpPr>
        <p:spPr>
          <a:xfrm>
            <a:off x="4391279" y="412050"/>
            <a:ext cx="7802961" cy="6257972"/>
          </a:xfrm>
        </p:spPr>
        <p:txBody>
          <a:bodyPr vert="horz" lIns="91440" tIns="45720" rIns="91440" bIns="45720" rtlCol="0" anchor="ctr">
            <a:noAutofit/>
          </a:bodyPr>
          <a:lstStyle/>
          <a:p>
            <a:pPr>
              <a:buFont typeface="Arial"/>
              <a:buChar char="•"/>
            </a:pPr>
            <a:r>
              <a:rPr lang="en-US" sz="2000" b="1">
                <a:ea typeface="+mn-lt"/>
                <a:cs typeface="+mn-lt"/>
              </a:rPr>
              <a:t>Problem Statemen</a:t>
            </a:r>
            <a:r>
              <a:rPr lang="en-US" sz="2000">
                <a:ea typeface="+mn-lt"/>
                <a:cs typeface="+mn-lt"/>
              </a:rPr>
              <a:t>t:- The previous legacy recommendation system rely only on user's previou</a:t>
            </a:r>
            <a:r>
              <a:rPr lang="en-US" sz="2000" u="sng">
                <a:ea typeface="+mn-lt"/>
                <a:cs typeface="+mn-lt"/>
              </a:rPr>
              <a:t>s </a:t>
            </a:r>
            <a:r>
              <a:rPr lang="en-US" sz="2000" u="sng" err="1">
                <a:ea typeface="+mn-lt"/>
                <a:cs typeface="+mn-lt"/>
              </a:rPr>
              <a:t>behaviou</a:t>
            </a:r>
            <a:r>
              <a:rPr lang="en-US" sz="2000" err="1">
                <a:ea typeface="+mn-lt"/>
                <a:cs typeface="+mn-lt"/>
              </a:rPr>
              <a:t>r</a:t>
            </a:r>
            <a:r>
              <a:rPr lang="en-US" sz="2000">
                <a:ea typeface="+mn-lt"/>
                <a:cs typeface="+mn-lt"/>
              </a:rPr>
              <a:t>. So problems are recommendation </a:t>
            </a:r>
            <a:r>
              <a:rPr lang="en-US" sz="2000" u="sng">
                <a:ea typeface="+mn-lt"/>
                <a:cs typeface="+mn-lt"/>
              </a:rPr>
              <a:t>redundancy</a:t>
            </a:r>
            <a:r>
              <a:rPr lang="en-US" sz="2000">
                <a:ea typeface="+mn-lt"/>
                <a:cs typeface="+mn-lt"/>
              </a:rPr>
              <a:t> and </a:t>
            </a:r>
            <a:r>
              <a:rPr lang="en-US" sz="2000" u="sng" err="1">
                <a:ea typeface="+mn-lt"/>
                <a:cs typeface="+mn-lt"/>
              </a:rPr>
              <a:t>predictibility</a:t>
            </a:r>
            <a:r>
              <a:rPr lang="en-US" sz="2000">
                <a:ea typeface="+mn-lt"/>
                <a:cs typeface="+mn-lt"/>
              </a:rPr>
              <a:t> concerning new user's and items. </a:t>
            </a:r>
          </a:p>
          <a:p>
            <a:pPr>
              <a:buFont typeface="Arial"/>
              <a:buChar char="•"/>
            </a:pPr>
            <a:r>
              <a:rPr lang="en-US" sz="2000" b="1">
                <a:ea typeface="+mn-lt"/>
                <a:cs typeface="+mn-lt"/>
              </a:rPr>
              <a:t>Introduction</a:t>
            </a:r>
            <a:r>
              <a:rPr lang="en-US" sz="2000">
                <a:ea typeface="+mn-lt"/>
                <a:cs typeface="+mn-lt"/>
              </a:rPr>
              <a:t>:- Product recommendation system are divided into two main classes based on right product to right user.  </a:t>
            </a:r>
          </a:p>
          <a:p>
            <a:pPr>
              <a:buFont typeface="Arial"/>
              <a:buChar char="•"/>
            </a:pPr>
            <a:r>
              <a:rPr lang="en-US" sz="2000">
                <a:ea typeface="+mn-lt"/>
                <a:cs typeface="+mn-lt"/>
              </a:rPr>
              <a:t>collaborative Filtering    </a:t>
            </a:r>
          </a:p>
          <a:p>
            <a:pPr>
              <a:buFont typeface="Arial"/>
              <a:buChar char="•"/>
            </a:pPr>
            <a:r>
              <a:rPr lang="en-US" sz="2000">
                <a:ea typeface="+mn-lt"/>
                <a:cs typeface="+mn-lt"/>
              </a:rPr>
              <a:t>2.content filtering or content based filtering                                                  </a:t>
            </a:r>
          </a:p>
          <a:p>
            <a:pPr>
              <a:buFont typeface="Arial"/>
              <a:buChar char="•"/>
            </a:pPr>
            <a:r>
              <a:rPr lang="en-US" sz="2000" b="1">
                <a:ea typeface="+mn-lt"/>
                <a:cs typeface="+mn-lt"/>
              </a:rPr>
              <a:t>Algorithm Used</a:t>
            </a:r>
            <a:r>
              <a:rPr lang="en-US" sz="2000">
                <a:ea typeface="+mn-lt"/>
                <a:cs typeface="+mn-lt"/>
              </a:rPr>
              <a:t>:-  </a:t>
            </a:r>
          </a:p>
          <a:p>
            <a:pPr>
              <a:buFont typeface="Arial"/>
              <a:buChar char="•"/>
            </a:pPr>
            <a:r>
              <a:rPr lang="en-US" sz="2000">
                <a:ea typeface="+mn-lt"/>
                <a:cs typeface="+mn-lt"/>
              </a:rPr>
              <a:t>Interest Mining:- The main advantage of our approach is that the proposed system make use of user's interest along with the user's personality information</a:t>
            </a:r>
          </a:p>
          <a:p>
            <a:pPr>
              <a:buFont typeface="Arial"/>
              <a:buChar char="•"/>
            </a:pPr>
            <a:r>
              <a:rPr lang="en-US" sz="2000">
                <a:ea typeface="+mn-lt"/>
                <a:cs typeface="+mn-lt"/>
              </a:rPr>
              <a:t>Item mapping :- with newly added items that have not been viewed by any user , the item is directly associated with the corresponding topic category</a:t>
            </a:r>
          </a:p>
          <a:p>
            <a:pPr>
              <a:buFont typeface="Arial"/>
              <a:buChar char="•"/>
            </a:pPr>
            <a:r>
              <a:rPr lang="en-US" sz="2000">
                <a:ea typeface="+mn-lt"/>
                <a:cs typeface="+mn-lt"/>
              </a:rPr>
              <a:t>Metapath discovery:- Most recommended items</a:t>
            </a:r>
          </a:p>
          <a:p>
            <a:pPr>
              <a:buFont typeface="Arial"/>
              <a:buChar char="•"/>
            </a:pPr>
            <a:endParaRPr lang="en-US" sz="2000">
              <a:cs typeface="Calibri"/>
            </a:endParaRPr>
          </a:p>
        </p:txBody>
      </p:sp>
    </p:spTree>
    <p:extLst>
      <p:ext uri="{BB962C8B-B14F-4D97-AF65-F5344CB8AC3E}">
        <p14:creationId xmlns:p14="http://schemas.microsoft.com/office/powerpoint/2010/main" val="20302476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26" name="Rectangle 52">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7" name="Freeform: Shape 54">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C7EA142-A83F-1097-1248-F8DEC4D70E0A}"/>
              </a:ext>
            </a:extLst>
          </p:cNvPr>
          <p:cNvSpPr>
            <a:spLocks noGrp="1"/>
          </p:cNvSpPr>
          <p:nvPr>
            <p:ph type="title"/>
          </p:nvPr>
        </p:nvSpPr>
        <p:spPr>
          <a:xfrm>
            <a:off x="686834" y="1153572"/>
            <a:ext cx="3200400" cy="4461163"/>
          </a:xfrm>
        </p:spPr>
        <p:txBody>
          <a:bodyPr>
            <a:normAutofit fontScale="90000"/>
          </a:bodyPr>
          <a:lstStyle/>
          <a:p>
            <a:r>
              <a:rPr lang="en-US" sz="2400" b="1">
                <a:solidFill>
                  <a:schemeClr val="bg1"/>
                </a:solidFill>
                <a:ea typeface="+mj-lt"/>
                <a:cs typeface="+mj-lt"/>
              </a:rPr>
              <a:t>2</a:t>
            </a:r>
            <a:r>
              <a:rPr lang="en-US" sz="2400">
                <a:solidFill>
                  <a:schemeClr val="bg1"/>
                </a:solidFill>
                <a:ea typeface="+mj-lt"/>
                <a:cs typeface="+mj-lt"/>
              </a:rPr>
              <a:t>. </a:t>
            </a:r>
            <a:r>
              <a:rPr lang="en-US" sz="2400" b="1">
                <a:solidFill>
                  <a:schemeClr val="bg1"/>
                </a:solidFill>
                <a:ea typeface="+mj-lt"/>
                <a:cs typeface="+mj-lt"/>
              </a:rPr>
              <a:t>Aware Product Recommendation system based on user Interest mining and Metapath Discovery </a:t>
            </a:r>
            <a:br>
              <a:rPr lang="en-US" sz="2400" b="1">
                <a:ea typeface="+mj-lt"/>
                <a:cs typeface="+mj-lt"/>
              </a:rPr>
            </a:br>
            <a:br>
              <a:rPr lang="en-US" sz="2400" b="1">
                <a:ea typeface="+mj-lt"/>
                <a:cs typeface="+mj-lt"/>
              </a:rPr>
            </a:br>
            <a:br>
              <a:rPr lang="en-US" sz="2400" b="1">
                <a:ea typeface="+mj-lt"/>
                <a:cs typeface="+mj-lt"/>
              </a:rPr>
            </a:br>
            <a:r>
              <a:rPr lang="en-US" sz="2400" b="1">
                <a:solidFill>
                  <a:schemeClr val="bg1"/>
                </a:solidFill>
                <a:ea typeface="+mj-lt"/>
                <a:cs typeface="+mj-lt"/>
              </a:rPr>
              <a:t>Aurthor's name:- Sahraoui </a:t>
            </a:r>
            <a:r>
              <a:rPr lang="en-US" sz="2400" b="1" err="1">
                <a:solidFill>
                  <a:schemeClr val="bg1"/>
                </a:solidFill>
                <a:ea typeface="+mj-lt"/>
                <a:cs typeface="+mj-lt"/>
              </a:rPr>
              <a:t>Dhelim</a:t>
            </a:r>
            <a:r>
              <a:rPr lang="en-US" sz="2400" b="1">
                <a:solidFill>
                  <a:schemeClr val="bg1"/>
                </a:solidFill>
                <a:ea typeface="+mj-lt"/>
                <a:cs typeface="+mj-lt"/>
              </a:rPr>
              <a:t> , </a:t>
            </a:r>
            <a:r>
              <a:rPr lang="en-US" sz="2400" b="1" err="1">
                <a:solidFill>
                  <a:schemeClr val="bg1"/>
                </a:solidFill>
                <a:ea typeface="+mj-lt"/>
                <a:cs typeface="+mj-lt"/>
              </a:rPr>
              <a:t>Huansheng</a:t>
            </a:r>
            <a:r>
              <a:rPr lang="en-US" sz="2400" b="1">
                <a:solidFill>
                  <a:schemeClr val="bg1"/>
                </a:solidFill>
                <a:ea typeface="+mj-lt"/>
                <a:cs typeface="+mj-lt"/>
              </a:rPr>
              <a:t> Ning , </a:t>
            </a:r>
            <a:r>
              <a:rPr lang="en-US" sz="2400" b="1" err="1">
                <a:solidFill>
                  <a:schemeClr val="bg1"/>
                </a:solidFill>
                <a:ea typeface="+mj-lt"/>
                <a:cs typeface="+mj-lt"/>
              </a:rPr>
              <a:t>nyothiri</a:t>
            </a:r>
            <a:r>
              <a:rPr lang="en-US" sz="2400" b="1">
                <a:solidFill>
                  <a:schemeClr val="bg1"/>
                </a:solidFill>
                <a:ea typeface="+mj-lt"/>
                <a:cs typeface="+mj-lt"/>
              </a:rPr>
              <a:t> Aung </a:t>
            </a:r>
            <a:r>
              <a:rPr lang="en-US" sz="2400" b="1" err="1">
                <a:solidFill>
                  <a:schemeClr val="bg1"/>
                </a:solidFill>
                <a:ea typeface="+mj-lt"/>
                <a:cs typeface="+mj-lt"/>
              </a:rPr>
              <a:t>runhe</a:t>
            </a:r>
            <a:r>
              <a:rPr lang="en-US" sz="2400" b="1">
                <a:solidFill>
                  <a:schemeClr val="bg1"/>
                </a:solidFill>
                <a:ea typeface="+mj-lt"/>
                <a:cs typeface="+mj-lt"/>
              </a:rPr>
              <a:t> Huang , Jianhua</a:t>
            </a:r>
            <a:br>
              <a:rPr lang="en-US" sz="2400" b="1">
                <a:ea typeface="+mj-lt"/>
                <a:cs typeface="+mj-lt"/>
              </a:rPr>
            </a:br>
            <a:br>
              <a:rPr lang="en-US" sz="2400" b="1">
                <a:ea typeface="+mj-lt"/>
                <a:cs typeface="+mj-lt"/>
              </a:rPr>
            </a:br>
            <a:br>
              <a:rPr lang="en-US" sz="2400" b="1">
                <a:ea typeface="+mj-lt"/>
                <a:cs typeface="+mj-lt"/>
              </a:rPr>
            </a:br>
            <a:r>
              <a:rPr lang="en-US" sz="2400" b="1">
                <a:solidFill>
                  <a:schemeClr val="bg1"/>
                </a:solidFill>
                <a:ea typeface="+mj-lt"/>
                <a:cs typeface="+mj-lt"/>
              </a:rPr>
              <a:t>Year of Publication: 2021</a:t>
            </a:r>
            <a:endParaRPr lang="en-US">
              <a:solidFill>
                <a:schemeClr val="bg1"/>
              </a:solidFill>
              <a:cs typeface="Calibri Light"/>
            </a:endParaRPr>
          </a:p>
        </p:txBody>
      </p:sp>
      <p:sp>
        <p:nvSpPr>
          <p:cNvPr id="428" name="Arc 56">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AB01B5C-B324-56FE-6487-8B0DDB52D2F1}"/>
              </a:ext>
            </a:extLst>
          </p:cNvPr>
          <p:cNvSpPr>
            <a:spLocks noGrp="1"/>
          </p:cNvSpPr>
          <p:nvPr>
            <p:ph idx="1"/>
          </p:nvPr>
        </p:nvSpPr>
        <p:spPr>
          <a:xfrm>
            <a:off x="4447308" y="591344"/>
            <a:ext cx="6906491" cy="5585619"/>
          </a:xfrm>
        </p:spPr>
        <p:txBody>
          <a:bodyPr vert="horz" lIns="91440" tIns="45720" rIns="91440" bIns="45720" rtlCol="0" anchor="ctr">
            <a:noAutofit/>
          </a:bodyPr>
          <a:lstStyle/>
          <a:p>
            <a:pPr marL="0" indent="0">
              <a:buNone/>
            </a:pPr>
            <a:endParaRPr lang="en-US" sz="2000">
              <a:ea typeface="+mn-lt"/>
              <a:cs typeface="+mn-lt"/>
            </a:endParaRPr>
          </a:p>
          <a:p>
            <a:pPr>
              <a:buFont typeface="Arial"/>
              <a:buChar char="•"/>
            </a:pPr>
            <a:r>
              <a:rPr lang="en-US" sz="2000" b="1">
                <a:ea typeface="+mn-lt"/>
                <a:cs typeface="+mn-lt"/>
              </a:rPr>
              <a:t>Conclusion:- </a:t>
            </a:r>
            <a:r>
              <a:rPr lang="en-US" sz="2000">
                <a:ea typeface="+mn-lt"/>
                <a:cs typeface="+mn-lt"/>
              </a:rPr>
              <a:t>Product recommendation system based on interest mining and Metapath  discovery and the system predicts the user's needs and the associate items. Incorporates the user's personality facts with the associate items. </a:t>
            </a:r>
          </a:p>
          <a:p>
            <a:pPr>
              <a:buFont typeface="Arial"/>
              <a:buChar char="•"/>
            </a:pPr>
            <a:r>
              <a:rPr lang="en-US" sz="2000" b="1">
                <a:cs typeface="Calibri"/>
              </a:rPr>
              <a:t>Improvement needed:- </a:t>
            </a:r>
            <a:r>
              <a:rPr lang="en-US" sz="2000">
                <a:cs typeface="Calibri"/>
              </a:rPr>
              <a:t>Automatic personality recognition system which can detect the user personality traits.</a:t>
            </a:r>
            <a:endParaRPr lang="en-US" sz="2000">
              <a:ea typeface="Calibri"/>
              <a:cs typeface="Calibri"/>
            </a:endParaRPr>
          </a:p>
          <a:p>
            <a:pPr>
              <a:buFont typeface="Arial"/>
              <a:buChar char="•"/>
            </a:pPr>
            <a:endParaRPr lang="en-US" sz="2000" b="1">
              <a:cs typeface="Calibri"/>
            </a:endParaRPr>
          </a:p>
          <a:p>
            <a:pPr>
              <a:buFont typeface="Arial"/>
              <a:buChar char="•"/>
            </a:pPr>
            <a:endParaRPr lang="en-US" sz="2200">
              <a:cs typeface="Calibri"/>
            </a:endParaRPr>
          </a:p>
          <a:p>
            <a:pPr marL="0" indent="0">
              <a:buNone/>
            </a:pPr>
            <a:endParaRPr lang="en-US" sz="2200">
              <a:cs typeface="Calibri"/>
            </a:endParaRPr>
          </a:p>
        </p:txBody>
      </p:sp>
    </p:spTree>
    <p:extLst>
      <p:ext uri="{BB962C8B-B14F-4D97-AF65-F5344CB8AC3E}">
        <p14:creationId xmlns:p14="http://schemas.microsoft.com/office/powerpoint/2010/main" val="17840034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26" name="Rectangle 52">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7" name="Freeform: Shape 54">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C7EA142-A83F-1097-1248-F8DEC4D70E0A}"/>
              </a:ext>
            </a:extLst>
          </p:cNvPr>
          <p:cNvSpPr>
            <a:spLocks noGrp="1"/>
          </p:cNvSpPr>
          <p:nvPr>
            <p:ph type="title"/>
          </p:nvPr>
        </p:nvSpPr>
        <p:spPr>
          <a:xfrm>
            <a:off x="485128" y="1153572"/>
            <a:ext cx="3200400" cy="4461163"/>
          </a:xfrm>
        </p:spPr>
        <p:txBody>
          <a:bodyPr>
            <a:normAutofit/>
          </a:bodyPr>
          <a:lstStyle/>
          <a:p>
            <a:r>
              <a:rPr lang="en-US" sz="2400" b="1">
                <a:solidFill>
                  <a:schemeClr val="bg1"/>
                </a:solidFill>
                <a:ea typeface="Calibri Light"/>
                <a:cs typeface="Calibri Light"/>
              </a:rPr>
              <a:t>3.Identifying Grey Sheep Users By The Distribution of User Similarities In Collaborative Filtering</a:t>
            </a:r>
            <a:br>
              <a:rPr lang="en-US" sz="2400" b="1">
                <a:ea typeface="Calibri Light"/>
                <a:cs typeface="Calibri Light"/>
              </a:rPr>
            </a:br>
            <a:br>
              <a:rPr lang="en-US" sz="2400" b="1">
                <a:ea typeface="Calibri Light"/>
                <a:cs typeface="Calibri Light"/>
              </a:rPr>
            </a:br>
            <a:r>
              <a:rPr lang="en-US" sz="2400" b="1">
                <a:solidFill>
                  <a:schemeClr val="bg1"/>
                </a:solidFill>
                <a:ea typeface="Calibri Light"/>
                <a:cs typeface="Calibri Light"/>
              </a:rPr>
              <a:t>Aurthor's name: Yong Zheng, Mayur </a:t>
            </a:r>
            <a:r>
              <a:rPr lang="en-US" sz="2400" b="1" u="sng" err="1">
                <a:solidFill>
                  <a:schemeClr val="bg1"/>
                </a:solidFill>
                <a:ea typeface="Calibri Light"/>
                <a:cs typeface="Calibri Light"/>
              </a:rPr>
              <a:t>Agnani</a:t>
            </a:r>
            <a:r>
              <a:rPr lang="en-US" sz="2400" b="1">
                <a:solidFill>
                  <a:schemeClr val="bg1"/>
                </a:solidFill>
                <a:ea typeface="Calibri Light"/>
                <a:cs typeface="Calibri Light"/>
              </a:rPr>
              <a:t>, Mili Singh</a:t>
            </a:r>
            <a:br>
              <a:rPr lang="en-US" sz="2400" b="1">
                <a:ea typeface="Calibri Light"/>
                <a:cs typeface="Calibri Light"/>
              </a:rPr>
            </a:br>
            <a:br>
              <a:rPr lang="en-US" sz="2400" b="1">
                <a:ea typeface="Calibri Light"/>
                <a:cs typeface="Calibri Light"/>
              </a:rPr>
            </a:br>
            <a:r>
              <a:rPr lang="en-US" sz="2400" b="1">
                <a:solidFill>
                  <a:schemeClr val="bg1"/>
                </a:solidFill>
                <a:ea typeface="Calibri Light"/>
                <a:cs typeface="Calibri Light"/>
              </a:rPr>
              <a:t>year of publication: 2019</a:t>
            </a:r>
            <a:endParaRPr lang="en-US" sz="2400" b="1">
              <a:solidFill>
                <a:schemeClr val="bg1"/>
              </a:solidFill>
              <a:ea typeface="+mj-lt"/>
              <a:cs typeface="+mj-lt"/>
            </a:endParaRPr>
          </a:p>
          <a:p>
            <a:endParaRPr lang="en-US" sz="2400" b="1">
              <a:solidFill>
                <a:schemeClr val="bg1"/>
              </a:solidFill>
              <a:ea typeface="Calibri Light"/>
              <a:cs typeface="Calibri Light"/>
            </a:endParaRPr>
          </a:p>
        </p:txBody>
      </p:sp>
      <p:sp>
        <p:nvSpPr>
          <p:cNvPr id="428" name="Arc 56">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AB01B5C-B324-56FE-6487-8B0DDB52D2F1}"/>
              </a:ext>
            </a:extLst>
          </p:cNvPr>
          <p:cNvSpPr>
            <a:spLocks noGrp="1"/>
          </p:cNvSpPr>
          <p:nvPr>
            <p:ph idx="1"/>
          </p:nvPr>
        </p:nvSpPr>
        <p:spPr>
          <a:xfrm>
            <a:off x="4469719" y="591344"/>
            <a:ext cx="6783227" cy="5585619"/>
          </a:xfrm>
        </p:spPr>
        <p:txBody>
          <a:bodyPr vert="horz" lIns="91440" tIns="45720" rIns="91440" bIns="45720" rtlCol="0" anchor="ctr">
            <a:noAutofit/>
          </a:bodyPr>
          <a:lstStyle/>
          <a:p>
            <a:pPr marL="0" indent="0">
              <a:buNone/>
            </a:pPr>
            <a:endParaRPr lang="en-US" sz="2000">
              <a:ea typeface="+mn-lt"/>
              <a:cs typeface="+mn-lt"/>
            </a:endParaRPr>
          </a:p>
          <a:p>
            <a:pPr>
              <a:buFont typeface="Arial"/>
              <a:buChar char="•"/>
            </a:pPr>
            <a:r>
              <a:rPr lang="en-US" sz="2000" b="1">
                <a:ea typeface="+mn-lt"/>
                <a:cs typeface="+mn-lt"/>
              </a:rPr>
              <a:t>Problem statement:-</a:t>
            </a:r>
            <a:r>
              <a:rPr lang="en-US" sz="2000">
                <a:ea typeface="+mn-lt"/>
                <a:cs typeface="+mn-lt"/>
              </a:rPr>
              <a:t>the problem of “Grey Sheep" user, is still under investigation. “Grey Sheep" users is a group of the users who have special tastes and they may neither agree nor disagree with the majority of the users. The identification of them becomes a challenge in collaborative filtering, since they may introduce difficulties to produce accurate collaborative recommendations.</a:t>
            </a:r>
          </a:p>
          <a:p>
            <a:pPr marL="0" indent="0">
              <a:buNone/>
            </a:pPr>
            <a:r>
              <a:rPr lang="en-US" sz="2000" b="1">
                <a:cs typeface="Calibri"/>
              </a:rPr>
              <a:t>. Introduction:-</a:t>
            </a:r>
            <a:r>
              <a:rPr lang="en-US" sz="2000">
                <a:ea typeface="+mn-lt"/>
                <a:cs typeface="+mn-lt"/>
              </a:rPr>
              <a:t>Recommender system is one of the information    systems which assist user’s decision making by recommending     a list of appropriate items to the end users tailored to their       preferences. It has been successfully applied to a number of   applications, such as e-commerce (e.g., Amazon, eBay), online   streaming (e.g., Netflix, Pandora), social networks (e.g.,   Facebook, Twitter), tourism  and restaurant (e.g., Yelp), etc.</a:t>
            </a:r>
            <a:endParaRPr lang="en-US" sz="2000">
              <a:ea typeface="Calibri"/>
              <a:cs typeface="Calibri"/>
            </a:endParaRPr>
          </a:p>
          <a:p>
            <a:pPr>
              <a:buFont typeface="Arial"/>
              <a:buChar char="•"/>
            </a:pPr>
            <a:r>
              <a:rPr lang="en-US" sz="2000" b="1">
                <a:ea typeface="Calibri" panose="020F0502020204030204"/>
                <a:cs typeface="Calibri"/>
              </a:rPr>
              <a:t>Algorithm and Methodology used:- </a:t>
            </a:r>
          </a:p>
          <a:p>
            <a:pPr>
              <a:buFont typeface="Arial"/>
              <a:buChar char="•"/>
            </a:pPr>
            <a:r>
              <a:rPr lang="en-US" sz="2000">
                <a:ea typeface="Calibri" panose="020F0502020204030204"/>
                <a:cs typeface="Calibri"/>
              </a:rPr>
              <a:t>Collaborative filtering</a:t>
            </a:r>
            <a:endParaRPr lang="en-US" sz="2000" b="1">
              <a:ea typeface="Calibri" panose="020F0502020204030204"/>
              <a:cs typeface="Calibri"/>
            </a:endParaRPr>
          </a:p>
          <a:p>
            <a:pPr>
              <a:buFont typeface="Arial"/>
              <a:buChar char="•"/>
            </a:pPr>
            <a:endParaRPr lang="en-US" sz="2000">
              <a:ea typeface="Calibri" panose="020F0502020204030204"/>
              <a:cs typeface="Calibri"/>
            </a:endParaRPr>
          </a:p>
          <a:p>
            <a:pPr marL="0" indent="0">
              <a:buNone/>
            </a:pPr>
            <a:endParaRPr lang="en-US" sz="2200">
              <a:ea typeface="Calibri" panose="020F0502020204030204"/>
              <a:cs typeface="Calibri"/>
            </a:endParaRPr>
          </a:p>
        </p:txBody>
      </p:sp>
    </p:spTree>
    <p:extLst>
      <p:ext uri="{BB962C8B-B14F-4D97-AF65-F5344CB8AC3E}">
        <p14:creationId xmlns:p14="http://schemas.microsoft.com/office/powerpoint/2010/main" val="10870276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26" name="Rectangle 52">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7" name="Freeform: Shape 54">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C7EA142-A83F-1097-1248-F8DEC4D70E0A}"/>
              </a:ext>
            </a:extLst>
          </p:cNvPr>
          <p:cNvSpPr>
            <a:spLocks noGrp="1"/>
          </p:cNvSpPr>
          <p:nvPr>
            <p:ph type="title"/>
          </p:nvPr>
        </p:nvSpPr>
        <p:spPr>
          <a:xfrm>
            <a:off x="686834" y="1153572"/>
            <a:ext cx="3200400" cy="4461163"/>
          </a:xfrm>
        </p:spPr>
        <p:txBody>
          <a:bodyPr>
            <a:normAutofit/>
          </a:bodyPr>
          <a:lstStyle/>
          <a:p>
            <a:r>
              <a:rPr lang="en-US" sz="2400" b="1">
                <a:solidFill>
                  <a:schemeClr val="bg1"/>
                </a:solidFill>
                <a:ea typeface="Calibri Light"/>
                <a:cs typeface="Calibri Light"/>
              </a:rPr>
              <a:t>3.Identifying Grey Sheep Users By The Distribution of User Similarities In Collaborative Filtering</a:t>
            </a:r>
            <a:br>
              <a:rPr lang="en-US" sz="2400" b="1">
                <a:ea typeface="Calibri Light"/>
                <a:cs typeface="Calibri Light"/>
              </a:rPr>
            </a:br>
            <a:br>
              <a:rPr lang="en-US" sz="2400" b="1">
                <a:ea typeface="Calibri Light"/>
                <a:cs typeface="Calibri Light"/>
              </a:rPr>
            </a:br>
            <a:r>
              <a:rPr lang="en-US" sz="2400" b="1">
                <a:solidFill>
                  <a:schemeClr val="bg1"/>
                </a:solidFill>
                <a:ea typeface="Calibri Light"/>
                <a:cs typeface="Calibri Light"/>
              </a:rPr>
              <a:t>Aurthor's name: Yong Zheng, Mayur </a:t>
            </a:r>
            <a:r>
              <a:rPr lang="en-US" sz="2400" b="1" u="sng" err="1">
                <a:solidFill>
                  <a:schemeClr val="bg1"/>
                </a:solidFill>
                <a:ea typeface="Calibri Light"/>
                <a:cs typeface="Calibri Light"/>
              </a:rPr>
              <a:t>Agnani</a:t>
            </a:r>
            <a:r>
              <a:rPr lang="en-US" sz="2400" b="1">
                <a:solidFill>
                  <a:schemeClr val="bg1"/>
                </a:solidFill>
                <a:ea typeface="Calibri Light"/>
                <a:cs typeface="Calibri Light"/>
              </a:rPr>
              <a:t>, Mili Singh</a:t>
            </a:r>
            <a:br>
              <a:rPr lang="en-US" sz="2400" b="1">
                <a:ea typeface="Calibri Light"/>
                <a:cs typeface="Calibri Light"/>
              </a:rPr>
            </a:br>
            <a:br>
              <a:rPr lang="en-US" sz="2400" b="1">
                <a:ea typeface="Calibri Light"/>
                <a:cs typeface="Calibri Light"/>
              </a:rPr>
            </a:br>
            <a:r>
              <a:rPr lang="en-US" sz="2400" b="1">
                <a:solidFill>
                  <a:schemeClr val="bg1"/>
                </a:solidFill>
                <a:ea typeface="Calibri Light"/>
                <a:cs typeface="Calibri Light"/>
              </a:rPr>
              <a:t>year of publication: 2019</a:t>
            </a:r>
            <a:endParaRPr lang="en-US" sz="2400" b="1">
              <a:solidFill>
                <a:schemeClr val="bg1"/>
              </a:solidFill>
              <a:ea typeface="+mj-lt"/>
              <a:cs typeface="+mj-lt"/>
            </a:endParaRPr>
          </a:p>
          <a:p>
            <a:endParaRPr lang="en-US" sz="2400" b="1">
              <a:solidFill>
                <a:schemeClr val="bg1"/>
              </a:solidFill>
              <a:ea typeface="Calibri Light"/>
              <a:cs typeface="Calibri Light"/>
            </a:endParaRPr>
          </a:p>
        </p:txBody>
      </p:sp>
      <p:sp>
        <p:nvSpPr>
          <p:cNvPr id="428" name="Arc 56">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AB01B5C-B324-56FE-6487-8B0DDB52D2F1}"/>
              </a:ext>
            </a:extLst>
          </p:cNvPr>
          <p:cNvSpPr>
            <a:spLocks noGrp="1"/>
          </p:cNvSpPr>
          <p:nvPr>
            <p:ph idx="1"/>
          </p:nvPr>
        </p:nvSpPr>
        <p:spPr>
          <a:xfrm>
            <a:off x="4447308" y="591344"/>
            <a:ext cx="6906491" cy="6201942"/>
          </a:xfrm>
        </p:spPr>
        <p:txBody>
          <a:bodyPr vert="horz" lIns="91440" tIns="45720" rIns="91440" bIns="45720" rtlCol="0" anchor="ctr">
            <a:noAutofit/>
          </a:bodyPr>
          <a:lstStyle/>
          <a:p>
            <a:pPr>
              <a:buFont typeface="Arial,Sans-Serif"/>
              <a:buChar char="•"/>
            </a:pPr>
            <a:r>
              <a:rPr lang="en-US" sz="1900">
                <a:ea typeface="+mn-lt"/>
                <a:cs typeface="+mn-lt"/>
              </a:rPr>
              <a:t>KNN (K-nearest neighbors) : K-NN algorithm assumes the similarity between the new case/data and available cases and put the new case into the category that is most similar to the available categories.</a:t>
            </a:r>
          </a:p>
          <a:p>
            <a:pPr>
              <a:buFont typeface="Arial"/>
              <a:buChar char="•"/>
            </a:pPr>
            <a:r>
              <a:rPr lang="en-US" sz="1900" b="1">
                <a:ea typeface="Calibri" panose="020F0502020204030204"/>
                <a:cs typeface="Calibri"/>
              </a:rPr>
              <a:t>Step to select grey sheep users</a:t>
            </a:r>
          </a:p>
          <a:p>
            <a:pPr>
              <a:buFont typeface="Arial"/>
              <a:buChar char="•"/>
            </a:pPr>
            <a:r>
              <a:rPr lang="en-US" sz="2000">
                <a:ea typeface="Calibri" panose="020F0502020204030204"/>
                <a:cs typeface="Calibri"/>
              </a:rPr>
              <a:t>Distribution</a:t>
            </a:r>
            <a:r>
              <a:rPr lang="en-US" sz="2000">
                <a:ea typeface="+mn-lt"/>
                <a:cs typeface="+mn-lt"/>
              </a:rPr>
              <a:t> Representations</a:t>
            </a:r>
            <a:endParaRPr lang="en-US" sz="2000">
              <a:ea typeface="Calibri" panose="020F0502020204030204"/>
              <a:cs typeface="Calibri"/>
            </a:endParaRPr>
          </a:p>
          <a:p>
            <a:pPr>
              <a:buFont typeface="Arial"/>
              <a:buChar char="•"/>
            </a:pPr>
            <a:r>
              <a:rPr lang="en-US" sz="2000">
                <a:ea typeface="Calibri" panose="020F0502020204030204"/>
                <a:cs typeface="Calibri"/>
              </a:rPr>
              <a:t>Example selection</a:t>
            </a:r>
          </a:p>
          <a:p>
            <a:pPr>
              <a:buFont typeface="Arial"/>
              <a:buChar char="•"/>
            </a:pPr>
            <a:r>
              <a:rPr lang="en-US" sz="2000">
                <a:ea typeface="Calibri" panose="020F0502020204030204"/>
                <a:cs typeface="Calibri"/>
              </a:rPr>
              <a:t>Outliners detection </a:t>
            </a:r>
          </a:p>
          <a:p>
            <a:pPr>
              <a:buFont typeface="Arial"/>
              <a:buChar char="•"/>
            </a:pPr>
            <a:r>
              <a:rPr lang="en-US" sz="2000">
                <a:ea typeface="Calibri" panose="020F0502020204030204"/>
                <a:cs typeface="Calibri"/>
              </a:rPr>
              <a:t>Examination</a:t>
            </a:r>
          </a:p>
          <a:p>
            <a:pPr>
              <a:buFont typeface="Arial"/>
              <a:buChar char="•"/>
            </a:pPr>
            <a:r>
              <a:rPr lang="en-US" sz="2000" b="1">
                <a:ea typeface="Calibri" panose="020F0502020204030204"/>
                <a:cs typeface="Calibri"/>
              </a:rPr>
              <a:t>Result:- </a:t>
            </a:r>
            <a:r>
              <a:rPr lang="en-US" sz="2000">
                <a:ea typeface="+mn-lt"/>
                <a:cs typeface="+mn-lt"/>
              </a:rPr>
              <a:t>approach to identify Grey Sheep users based on the distribution of user similarities or correlations. The proposed approach in this paper is much easier than the previous methods  in terms of the complexity. In our future work, we will compare the proposed approach with existing ones to explore whether our approach is significantly better. Furthermore, the same approach can also be used to identify Grey Sheep items in addition to the Grey Sheep users.</a:t>
            </a:r>
          </a:p>
          <a:p>
            <a:pPr>
              <a:buFont typeface="Arial"/>
              <a:buChar char="•"/>
            </a:pPr>
            <a:endParaRPr lang="en-US" sz="2000">
              <a:ea typeface="Calibri" panose="020F0502020204030204"/>
              <a:cs typeface="Calibri"/>
            </a:endParaRPr>
          </a:p>
          <a:p>
            <a:pPr marL="0" indent="0">
              <a:buNone/>
            </a:pPr>
            <a:endParaRPr lang="en-US" sz="2200">
              <a:ea typeface="Calibri" panose="020F0502020204030204"/>
              <a:cs typeface="Calibri"/>
            </a:endParaRPr>
          </a:p>
        </p:txBody>
      </p:sp>
    </p:spTree>
    <p:extLst>
      <p:ext uri="{BB962C8B-B14F-4D97-AF65-F5344CB8AC3E}">
        <p14:creationId xmlns:p14="http://schemas.microsoft.com/office/powerpoint/2010/main" val="23695874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26" name="Rectangle 52">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7" name="Freeform: Shape 54">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C7EA142-A83F-1097-1248-F8DEC4D70E0A}"/>
              </a:ext>
            </a:extLst>
          </p:cNvPr>
          <p:cNvSpPr>
            <a:spLocks noGrp="1"/>
          </p:cNvSpPr>
          <p:nvPr>
            <p:ph type="title"/>
          </p:nvPr>
        </p:nvSpPr>
        <p:spPr>
          <a:xfrm>
            <a:off x="686834" y="1153572"/>
            <a:ext cx="3200400" cy="4461163"/>
          </a:xfrm>
        </p:spPr>
        <p:txBody>
          <a:bodyPr>
            <a:normAutofit/>
          </a:bodyPr>
          <a:lstStyle/>
          <a:p>
            <a:r>
              <a:rPr lang="en-US" sz="2400" b="1">
                <a:solidFill>
                  <a:schemeClr val="bg1"/>
                </a:solidFill>
                <a:ea typeface="+mj-lt"/>
                <a:cs typeface="Calibri Light"/>
              </a:rPr>
              <a:t>4.Hybrid Popularity Model for Solving Cold-start Problem in Recommendation System </a:t>
            </a:r>
            <a:br>
              <a:rPr lang="en-US" sz="2400" b="1">
                <a:solidFill>
                  <a:schemeClr val="bg1"/>
                </a:solidFill>
                <a:ea typeface="+mj-lt"/>
                <a:cs typeface="Calibri Light"/>
              </a:rPr>
            </a:br>
            <a:br>
              <a:rPr lang="en-US" sz="2400" b="1">
                <a:solidFill>
                  <a:schemeClr val="bg1"/>
                </a:solidFill>
                <a:ea typeface="+mj-lt"/>
                <a:cs typeface="Calibri Light"/>
              </a:rPr>
            </a:br>
            <a:r>
              <a:rPr lang="en-US" sz="2400" b="1">
                <a:solidFill>
                  <a:schemeClr val="bg1"/>
                </a:solidFill>
                <a:ea typeface="+mj-lt"/>
                <a:cs typeface="Calibri Light"/>
              </a:rPr>
              <a:t>Aurthor's name:- Noor </a:t>
            </a:r>
            <a:r>
              <a:rPr lang="en-US" sz="2400" b="1" err="1">
                <a:solidFill>
                  <a:schemeClr val="bg1"/>
                </a:solidFill>
                <a:ea typeface="+mj-lt"/>
                <a:cs typeface="Calibri Light"/>
              </a:rPr>
              <a:t>Ifada</a:t>
            </a:r>
            <a:r>
              <a:rPr lang="en-US" sz="2400" b="1">
                <a:solidFill>
                  <a:schemeClr val="bg1"/>
                </a:solidFill>
                <a:ea typeface="+mj-lt"/>
                <a:cs typeface="Calibri Light"/>
              </a:rPr>
              <a:t>, </a:t>
            </a:r>
            <a:r>
              <a:rPr lang="en-US" sz="2400" b="1" err="1">
                <a:solidFill>
                  <a:schemeClr val="bg1"/>
                </a:solidFill>
                <a:ea typeface="+mj-lt"/>
                <a:cs typeface="Calibri Light"/>
              </a:rPr>
              <a:t>Ummamah</a:t>
            </a:r>
            <a:r>
              <a:rPr lang="en-US" sz="2400" b="1">
                <a:solidFill>
                  <a:schemeClr val="bg1"/>
                </a:solidFill>
                <a:ea typeface="+mj-lt"/>
                <a:cs typeface="Calibri Light"/>
              </a:rPr>
              <a:t> , </a:t>
            </a:r>
            <a:r>
              <a:rPr lang="en-US" sz="2400" b="1" err="1">
                <a:solidFill>
                  <a:schemeClr val="bg1"/>
                </a:solidFill>
                <a:ea typeface="+mj-lt"/>
                <a:cs typeface="Calibri Light"/>
              </a:rPr>
              <a:t>Mochammad</a:t>
            </a:r>
            <a:r>
              <a:rPr lang="en-US" sz="2400" b="1">
                <a:solidFill>
                  <a:schemeClr val="bg1"/>
                </a:solidFill>
                <a:ea typeface="+mj-lt"/>
                <a:cs typeface="Calibri Light"/>
              </a:rPr>
              <a:t> </a:t>
            </a:r>
            <a:r>
              <a:rPr lang="en-US" sz="2400" b="1" err="1">
                <a:solidFill>
                  <a:schemeClr val="bg1"/>
                </a:solidFill>
                <a:ea typeface="+mj-lt"/>
                <a:cs typeface="Calibri Light"/>
              </a:rPr>
              <a:t>Kautsar</a:t>
            </a:r>
            <a:br>
              <a:rPr lang="en-US" sz="2400" b="1">
                <a:solidFill>
                  <a:schemeClr val="bg1"/>
                </a:solidFill>
                <a:ea typeface="+mj-lt"/>
                <a:cs typeface="Calibri Light"/>
              </a:rPr>
            </a:br>
            <a:br>
              <a:rPr lang="en-US" sz="2400" b="1">
                <a:solidFill>
                  <a:schemeClr val="bg1"/>
                </a:solidFill>
                <a:ea typeface="+mj-lt"/>
                <a:cs typeface="Calibri Light"/>
              </a:rPr>
            </a:br>
            <a:r>
              <a:rPr lang="en-US" sz="2400" b="1">
                <a:solidFill>
                  <a:schemeClr val="bg1"/>
                </a:solidFill>
                <a:ea typeface="+mj-lt"/>
                <a:cs typeface="Calibri Light"/>
              </a:rPr>
              <a:t>Year of publication:- 2019</a:t>
            </a:r>
            <a:endParaRPr lang="en-US" sz="2400">
              <a:solidFill>
                <a:schemeClr val="bg1"/>
              </a:solidFill>
              <a:ea typeface="+mj-lt"/>
              <a:cs typeface="+mj-lt"/>
            </a:endParaRPr>
          </a:p>
          <a:p>
            <a:endParaRPr lang="en-US" sz="2400">
              <a:solidFill>
                <a:schemeClr val="bg1"/>
              </a:solidFill>
              <a:ea typeface="Calibri Light"/>
              <a:cs typeface="Calibri Light"/>
            </a:endParaRPr>
          </a:p>
        </p:txBody>
      </p:sp>
      <p:sp>
        <p:nvSpPr>
          <p:cNvPr id="428" name="Arc 56">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AB01B5C-B324-56FE-6487-8B0DDB52D2F1}"/>
              </a:ext>
            </a:extLst>
          </p:cNvPr>
          <p:cNvSpPr>
            <a:spLocks noGrp="1"/>
          </p:cNvSpPr>
          <p:nvPr>
            <p:ph idx="1"/>
          </p:nvPr>
        </p:nvSpPr>
        <p:spPr>
          <a:xfrm>
            <a:off x="4447308" y="-464761"/>
            <a:ext cx="6906491" cy="7258047"/>
          </a:xfrm>
        </p:spPr>
        <p:txBody>
          <a:bodyPr vert="horz" lIns="91440" tIns="45720" rIns="91440" bIns="45720" rtlCol="0" anchor="ctr">
            <a:noAutofit/>
          </a:bodyPr>
          <a:lstStyle/>
          <a:p>
            <a:pPr>
              <a:buFont typeface="Arial"/>
              <a:buChar char="•"/>
            </a:pPr>
            <a:r>
              <a:rPr lang="en-US" sz="2000" b="1">
                <a:solidFill>
                  <a:schemeClr val="bg1"/>
                </a:solidFill>
                <a:latin typeface="Calibri Light"/>
                <a:ea typeface="+mn-lt"/>
                <a:cs typeface="Calibri Light"/>
              </a:rPr>
              <a:t>4.Hybrid Popularity Model for Solving Cold-start Problem in Recommendation System </a:t>
            </a:r>
            <a:br>
              <a:rPr lang="en-US" sz="2000" b="1">
                <a:solidFill>
                  <a:schemeClr val="bg1"/>
                </a:solidFill>
                <a:latin typeface="Calibri Light"/>
                <a:ea typeface="+mn-lt"/>
                <a:cs typeface="Calibri Light"/>
              </a:rPr>
            </a:br>
            <a:endParaRPr lang="en-US" sz="2000" b="1">
              <a:solidFill>
                <a:schemeClr val="bg1"/>
              </a:solidFill>
              <a:latin typeface="Calibri Light"/>
              <a:ea typeface="+mn-lt"/>
              <a:cs typeface="Calibri Light"/>
            </a:endParaRPr>
          </a:p>
          <a:p>
            <a:pPr>
              <a:buFont typeface="Arial,Sans-Serif"/>
              <a:buChar char="•"/>
            </a:pPr>
            <a:r>
              <a:rPr lang="en-US" sz="2000" b="1">
                <a:latin typeface="Calibri"/>
                <a:ea typeface="+mn-lt"/>
                <a:cs typeface="Calibri"/>
              </a:rPr>
              <a:t>Problem statement: </a:t>
            </a:r>
            <a:r>
              <a:rPr lang="en-US" sz="2000">
                <a:ea typeface="+mn-lt"/>
                <a:cs typeface="+mn-lt"/>
              </a:rPr>
              <a:t>Recommender systems are a sort of information filtering technology that aims to offer information items that are likely to be of interest to the user. The cold start problem occurs when the system is unable to form any relation between users and items for which it has insufficient data.</a:t>
            </a:r>
            <a:endParaRPr lang="en-US" sz="2000" b="1">
              <a:solidFill>
                <a:srgbClr val="FFFFFF"/>
              </a:solidFill>
              <a:latin typeface="Calibri Light"/>
              <a:ea typeface="+mn-lt"/>
              <a:cs typeface="Calibri Light"/>
            </a:endParaRPr>
          </a:p>
          <a:p>
            <a:pPr>
              <a:buFont typeface="Arial,Sans-Serif"/>
              <a:buChar char="•"/>
            </a:pPr>
            <a:r>
              <a:rPr lang="en-US" sz="2000" b="1">
                <a:latin typeface="Calibri Light"/>
                <a:ea typeface="+mn-lt"/>
                <a:cs typeface="Calibri Light"/>
              </a:rPr>
              <a:t>Introduction: </a:t>
            </a:r>
            <a:r>
              <a:rPr lang="en-US" sz="2000">
                <a:ea typeface="+mn-lt"/>
                <a:cs typeface="+mn-lt"/>
              </a:rPr>
              <a:t>Cold-start and scalability are common issues in recommendation systems. Cold-start happens when the system has no record or rating history of the target user . Therefore, predicting user interest is puzzling since no personalized data can be used as a reference. Meanwhile, the scalability of a recommendation system is challenged when the complexity gradually increases due to the size of data.</a:t>
            </a:r>
            <a:endParaRPr lang="en-US" sz="2000" b="1">
              <a:solidFill>
                <a:srgbClr val="FFFFFF"/>
              </a:solidFill>
              <a:latin typeface="Calibri Light"/>
              <a:ea typeface="+mn-lt"/>
              <a:cs typeface="Calibri Light"/>
            </a:endParaRPr>
          </a:p>
          <a:p>
            <a:pPr>
              <a:buFont typeface="Arial,Sans-Serif"/>
              <a:buChar char="•"/>
            </a:pPr>
            <a:r>
              <a:rPr lang="en-US" sz="2000" b="1">
                <a:latin typeface="Calibri Light"/>
                <a:ea typeface="+mn-lt"/>
                <a:cs typeface="Calibri Light"/>
              </a:rPr>
              <a:t>Algorithm used: </a:t>
            </a:r>
            <a:endParaRPr lang="en-US" sz="2000" b="1">
              <a:solidFill>
                <a:srgbClr val="FFFFFF"/>
              </a:solidFill>
              <a:latin typeface="Calibri Light"/>
              <a:ea typeface="+mn-lt"/>
              <a:cs typeface="Calibri Light"/>
            </a:endParaRPr>
          </a:p>
          <a:p>
            <a:pPr>
              <a:buFont typeface="Arial,Sans-Serif"/>
              <a:buChar char="•"/>
            </a:pPr>
            <a:r>
              <a:rPr lang="en-US" sz="2000">
                <a:ea typeface="+mn-lt"/>
                <a:cs typeface="+mn-lt"/>
              </a:rPr>
              <a:t>Hybrid Popularity Model for Generating Item Recommendation: </a:t>
            </a:r>
            <a:r>
              <a:rPr lang="en-US" sz="2000" b="1">
                <a:ea typeface="+mn-lt"/>
                <a:cs typeface="+mn-lt"/>
              </a:rPr>
              <a:t>Recommender systems</a:t>
            </a:r>
            <a:r>
              <a:rPr lang="en-US" sz="2000">
                <a:ea typeface="+mn-lt"/>
                <a:cs typeface="+mn-lt"/>
              </a:rPr>
              <a:t> that recommends items by combining two or more methods together, including the content-based method, the collaborative filtering-based method, the demographic method and the knowledge-based method.</a:t>
            </a:r>
            <a:br>
              <a:rPr lang="en-US" sz="2000" b="1">
                <a:solidFill>
                  <a:schemeClr val="bg1"/>
                </a:solidFill>
                <a:latin typeface="Calibri Light"/>
                <a:ea typeface="+mn-lt"/>
                <a:cs typeface="Calibri Light"/>
              </a:rPr>
            </a:br>
            <a:r>
              <a:rPr lang="en-US" sz="2000" b="1">
                <a:solidFill>
                  <a:schemeClr val="bg1"/>
                </a:solidFill>
                <a:latin typeface="Calibri Light"/>
                <a:ea typeface="+mn-lt"/>
                <a:cs typeface="Calibri Light"/>
              </a:rPr>
              <a:t>Aurthor's name:- Noo</a:t>
            </a:r>
            <a:endParaRPr lang="en-US" sz="2000" b="1">
              <a:solidFill>
                <a:schemeClr val="bg1"/>
              </a:solidFill>
              <a:latin typeface="Calibri Light"/>
              <a:ea typeface="Calibri" panose="020F0502020204030204"/>
              <a:cs typeface="Calibri Light"/>
            </a:endParaRPr>
          </a:p>
        </p:txBody>
      </p:sp>
    </p:spTree>
    <p:extLst>
      <p:ext uri="{BB962C8B-B14F-4D97-AF65-F5344CB8AC3E}">
        <p14:creationId xmlns:p14="http://schemas.microsoft.com/office/powerpoint/2010/main" val="6877104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26" name="Rectangle 52">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7" name="Freeform: Shape 54">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C7EA142-A83F-1097-1248-F8DEC4D70E0A}"/>
              </a:ext>
            </a:extLst>
          </p:cNvPr>
          <p:cNvSpPr>
            <a:spLocks noGrp="1"/>
          </p:cNvSpPr>
          <p:nvPr>
            <p:ph type="title"/>
          </p:nvPr>
        </p:nvSpPr>
        <p:spPr>
          <a:xfrm>
            <a:off x="686834" y="1153572"/>
            <a:ext cx="3200400" cy="4461163"/>
          </a:xfrm>
        </p:spPr>
        <p:txBody>
          <a:bodyPr>
            <a:normAutofit/>
          </a:bodyPr>
          <a:lstStyle/>
          <a:p>
            <a:r>
              <a:rPr lang="en-US" sz="2400" b="1">
                <a:solidFill>
                  <a:schemeClr val="bg1"/>
                </a:solidFill>
                <a:ea typeface="+mj-lt"/>
                <a:cs typeface="Calibri Light"/>
              </a:rPr>
              <a:t>4.Hybrid Popularity Model for Solving Cold-start Problem in Recommendation System </a:t>
            </a:r>
            <a:br>
              <a:rPr lang="en-US" sz="2400" b="1">
                <a:solidFill>
                  <a:schemeClr val="bg1"/>
                </a:solidFill>
                <a:ea typeface="+mj-lt"/>
                <a:cs typeface="Calibri Light"/>
              </a:rPr>
            </a:br>
            <a:br>
              <a:rPr lang="en-US" sz="2400" b="1">
                <a:solidFill>
                  <a:schemeClr val="bg1"/>
                </a:solidFill>
                <a:ea typeface="+mj-lt"/>
                <a:cs typeface="Calibri Light"/>
              </a:rPr>
            </a:br>
            <a:r>
              <a:rPr lang="en-US" sz="2400" b="1">
                <a:solidFill>
                  <a:schemeClr val="bg1"/>
                </a:solidFill>
                <a:ea typeface="+mj-lt"/>
                <a:cs typeface="Calibri Light"/>
              </a:rPr>
              <a:t>Aurthor's name:- Noor </a:t>
            </a:r>
            <a:r>
              <a:rPr lang="en-US" sz="2400" b="1" err="1">
                <a:solidFill>
                  <a:schemeClr val="bg1"/>
                </a:solidFill>
                <a:ea typeface="+mj-lt"/>
                <a:cs typeface="Calibri Light"/>
              </a:rPr>
              <a:t>Ifada</a:t>
            </a:r>
            <a:r>
              <a:rPr lang="en-US" sz="2400" b="1">
                <a:solidFill>
                  <a:schemeClr val="bg1"/>
                </a:solidFill>
                <a:ea typeface="+mj-lt"/>
                <a:cs typeface="Calibri Light"/>
              </a:rPr>
              <a:t>, </a:t>
            </a:r>
            <a:r>
              <a:rPr lang="en-US" sz="2400" b="1" err="1">
                <a:solidFill>
                  <a:schemeClr val="bg1"/>
                </a:solidFill>
                <a:ea typeface="+mj-lt"/>
                <a:cs typeface="Calibri Light"/>
              </a:rPr>
              <a:t>Ummamah</a:t>
            </a:r>
            <a:r>
              <a:rPr lang="en-US" sz="2400" b="1">
                <a:solidFill>
                  <a:schemeClr val="bg1"/>
                </a:solidFill>
                <a:ea typeface="+mj-lt"/>
                <a:cs typeface="Calibri Light"/>
              </a:rPr>
              <a:t> , </a:t>
            </a:r>
            <a:r>
              <a:rPr lang="en-US" sz="2400" b="1" err="1">
                <a:solidFill>
                  <a:schemeClr val="bg1"/>
                </a:solidFill>
                <a:ea typeface="+mj-lt"/>
                <a:cs typeface="Calibri Light"/>
              </a:rPr>
              <a:t>Mochammad</a:t>
            </a:r>
            <a:r>
              <a:rPr lang="en-US" sz="2400" b="1">
                <a:solidFill>
                  <a:schemeClr val="bg1"/>
                </a:solidFill>
                <a:ea typeface="+mj-lt"/>
                <a:cs typeface="Calibri Light"/>
              </a:rPr>
              <a:t> </a:t>
            </a:r>
            <a:r>
              <a:rPr lang="en-US" sz="2400" b="1" err="1">
                <a:solidFill>
                  <a:schemeClr val="bg1"/>
                </a:solidFill>
                <a:ea typeface="+mj-lt"/>
                <a:cs typeface="Calibri Light"/>
              </a:rPr>
              <a:t>Kautsar</a:t>
            </a:r>
            <a:br>
              <a:rPr lang="en-US" sz="2400" b="1">
                <a:solidFill>
                  <a:schemeClr val="bg1"/>
                </a:solidFill>
                <a:ea typeface="+mj-lt"/>
                <a:cs typeface="Calibri Light"/>
              </a:rPr>
            </a:br>
            <a:br>
              <a:rPr lang="en-US" sz="2400" b="1">
                <a:solidFill>
                  <a:schemeClr val="bg1"/>
                </a:solidFill>
                <a:ea typeface="+mj-lt"/>
                <a:cs typeface="Calibri Light"/>
              </a:rPr>
            </a:br>
            <a:r>
              <a:rPr lang="en-US" sz="2400" b="1">
                <a:solidFill>
                  <a:schemeClr val="bg1"/>
                </a:solidFill>
                <a:ea typeface="+mj-lt"/>
                <a:cs typeface="Calibri Light"/>
              </a:rPr>
              <a:t>Year of publication:- 2019</a:t>
            </a:r>
            <a:endParaRPr lang="en-US" sz="2400">
              <a:solidFill>
                <a:schemeClr val="bg1"/>
              </a:solidFill>
              <a:ea typeface="+mj-lt"/>
              <a:cs typeface="+mj-lt"/>
            </a:endParaRPr>
          </a:p>
          <a:p>
            <a:endParaRPr lang="en-US" sz="2400">
              <a:solidFill>
                <a:schemeClr val="bg1"/>
              </a:solidFill>
              <a:ea typeface="Calibri Light"/>
              <a:cs typeface="Calibri Light"/>
            </a:endParaRPr>
          </a:p>
        </p:txBody>
      </p:sp>
      <p:sp>
        <p:nvSpPr>
          <p:cNvPr id="428" name="Arc 56">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AB01B5C-B324-56FE-6487-8B0DDB52D2F1}"/>
              </a:ext>
            </a:extLst>
          </p:cNvPr>
          <p:cNvSpPr>
            <a:spLocks noGrp="1"/>
          </p:cNvSpPr>
          <p:nvPr>
            <p:ph idx="1"/>
          </p:nvPr>
        </p:nvSpPr>
        <p:spPr>
          <a:xfrm>
            <a:off x="4447308" y="-464761"/>
            <a:ext cx="6906491" cy="7258047"/>
          </a:xfrm>
        </p:spPr>
        <p:txBody>
          <a:bodyPr vert="horz" lIns="91440" tIns="45720" rIns="91440" bIns="45720" rtlCol="0" anchor="ctr">
            <a:noAutofit/>
          </a:bodyPr>
          <a:lstStyle/>
          <a:p>
            <a:pPr>
              <a:buFont typeface="Arial"/>
              <a:buChar char="•"/>
            </a:pPr>
            <a:r>
              <a:rPr lang="en-US" sz="2000" b="1">
                <a:solidFill>
                  <a:schemeClr val="bg1"/>
                </a:solidFill>
                <a:latin typeface="Calibri Light"/>
                <a:ea typeface="+mn-lt"/>
                <a:cs typeface="Calibri Light"/>
              </a:rPr>
              <a:t>4.Hybrid Popularity Model for Solving Cold-start Problem in Recommendation System </a:t>
            </a:r>
            <a:br>
              <a:rPr lang="en-US" sz="2000" b="1">
                <a:solidFill>
                  <a:schemeClr val="bg1"/>
                </a:solidFill>
                <a:latin typeface="Calibri Light"/>
                <a:ea typeface="+mn-lt"/>
                <a:cs typeface="Calibri Light"/>
              </a:rPr>
            </a:br>
            <a:endParaRPr lang="en-US" sz="2000" b="1">
              <a:solidFill>
                <a:schemeClr val="bg1"/>
              </a:solidFill>
              <a:latin typeface="Calibri Light"/>
              <a:ea typeface="+mn-lt"/>
              <a:cs typeface="Calibri Light"/>
            </a:endParaRPr>
          </a:p>
          <a:p>
            <a:pPr>
              <a:buFont typeface="Arial,Sans-Serif"/>
              <a:buChar char="•"/>
            </a:pPr>
            <a:r>
              <a:rPr lang="en-US" sz="2000" b="1">
                <a:solidFill>
                  <a:srgbClr val="000000"/>
                </a:solidFill>
                <a:latin typeface="Calibri"/>
                <a:ea typeface="Calibri" panose="020F0502020204030204"/>
                <a:cs typeface="Calibri"/>
              </a:rPr>
              <a:t>Result and Findings: </a:t>
            </a:r>
            <a:r>
              <a:rPr lang="en-US" sz="2000">
                <a:ea typeface="+mn-lt"/>
                <a:cs typeface="+mn-lt"/>
              </a:rPr>
              <a:t>, the results indicate that the employment of the user popularity model is always more beneficial, for solving the cold start problem in recommendation system than the item popularity model.</a:t>
            </a:r>
          </a:p>
          <a:p>
            <a:pPr>
              <a:buFont typeface="Arial,Sans-Serif"/>
              <a:buChar char="•"/>
            </a:pPr>
            <a:r>
              <a:rPr lang="en-US" sz="2000">
                <a:ea typeface="+mn-lt"/>
                <a:cs typeface="+mn-lt"/>
              </a:rPr>
              <a:t>To advance the findings in this study, we plan to test our proposed H- Pop model on a non-cold-start recommendation system as well as on other datasets. Additionally, it is also worthwhile to study the impact of scalability problem solving by implementing other clustering techniques.</a:t>
            </a:r>
            <a:endParaRPr lang="en-US" sz="2000">
              <a:solidFill>
                <a:srgbClr val="000000"/>
              </a:solidFill>
              <a:latin typeface="Calibri"/>
              <a:ea typeface="Calibri" panose="020F0502020204030204"/>
              <a:cs typeface="Calibri"/>
            </a:endParaRPr>
          </a:p>
        </p:txBody>
      </p:sp>
    </p:spTree>
    <p:extLst>
      <p:ext uri="{BB962C8B-B14F-4D97-AF65-F5344CB8AC3E}">
        <p14:creationId xmlns:p14="http://schemas.microsoft.com/office/powerpoint/2010/main" val="22548281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26" name="Rectangle 52">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7" name="Freeform: Shape 54">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C7EA142-A83F-1097-1248-F8DEC4D70E0A}"/>
              </a:ext>
            </a:extLst>
          </p:cNvPr>
          <p:cNvSpPr>
            <a:spLocks noGrp="1"/>
          </p:cNvSpPr>
          <p:nvPr>
            <p:ph type="title"/>
          </p:nvPr>
        </p:nvSpPr>
        <p:spPr>
          <a:xfrm>
            <a:off x="686834" y="1153572"/>
            <a:ext cx="3200400" cy="4461163"/>
          </a:xfrm>
        </p:spPr>
        <p:txBody>
          <a:bodyPr>
            <a:normAutofit/>
          </a:bodyPr>
          <a:lstStyle/>
          <a:p>
            <a:r>
              <a:rPr lang="en-US" sz="2400" b="1">
                <a:solidFill>
                  <a:schemeClr val="bg1"/>
                </a:solidFill>
                <a:ea typeface="+mj-lt"/>
                <a:cs typeface="Calibri Light"/>
              </a:rPr>
              <a:t>5.</a:t>
            </a:r>
            <a:r>
              <a:rPr lang="en-US" sz="2400" b="1">
                <a:solidFill>
                  <a:schemeClr val="bg1"/>
                </a:solidFill>
                <a:ea typeface="+mj-lt"/>
                <a:cs typeface="+mj-lt"/>
              </a:rPr>
              <a:t>Improved Tourism Recommendation System</a:t>
            </a:r>
            <a:br>
              <a:rPr lang="en-US" sz="2400" b="1">
                <a:solidFill>
                  <a:schemeClr val="bg1"/>
                </a:solidFill>
                <a:ea typeface="+mj-lt"/>
                <a:cs typeface="+mj-lt"/>
              </a:rPr>
            </a:br>
            <a:br>
              <a:rPr lang="en-US" sz="2400" b="1">
                <a:solidFill>
                  <a:schemeClr val="bg1"/>
                </a:solidFill>
                <a:ea typeface="+mj-lt"/>
                <a:cs typeface="Calibri Light"/>
              </a:rPr>
            </a:br>
            <a:r>
              <a:rPr lang="en-US" sz="2400" b="1">
                <a:solidFill>
                  <a:schemeClr val="bg1"/>
                </a:solidFill>
                <a:ea typeface="+mj-lt"/>
                <a:cs typeface="Calibri Light"/>
              </a:rPr>
              <a:t>Aurthor's name:- </a:t>
            </a:r>
            <a:r>
              <a:rPr lang="en-US" sz="2400" b="1">
                <a:solidFill>
                  <a:schemeClr val="bg1"/>
                </a:solidFill>
                <a:ea typeface="+mj-lt"/>
                <a:cs typeface="+mj-lt"/>
              </a:rPr>
              <a:t>Zihao Pu , Hongyu Du, </a:t>
            </a:r>
            <a:r>
              <a:rPr lang="en-US" sz="2400" b="1" err="1">
                <a:solidFill>
                  <a:schemeClr val="bg1"/>
                </a:solidFill>
                <a:ea typeface="+mj-lt"/>
                <a:cs typeface="+mj-lt"/>
              </a:rPr>
              <a:t>Duanyu</a:t>
            </a:r>
            <a:r>
              <a:rPr lang="en-US" sz="2400" b="1">
                <a:solidFill>
                  <a:schemeClr val="bg1"/>
                </a:solidFill>
                <a:ea typeface="+mj-lt"/>
                <a:cs typeface="+mj-lt"/>
              </a:rPr>
              <a:t> Feng</a:t>
            </a:r>
            <a:br>
              <a:rPr lang="en-US" sz="2400" b="1">
                <a:solidFill>
                  <a:schemeClr val="bg1"/>
                </a:solidFill>
                <a:ea typeface="+mj-lt"/>
                <a:cs typeface="+mj-lt"/>
              </a:rPr>
            </a:br>
            <a:br>
              <a:rPr lang="en-US" sz="2400" b="1">
                <a:ea typeface="+mj-lt"/>
                <a:cs typeface="+mj-lt"/>
              </a:rPr>
            </a:br>
            <a:r>
              <a:rPr lang="en-US" sz="2400" b="1">
                <a:solidFill>
                  <a:schemeClr val="bg1"/>
                </a:solidFill>
                <a:ea typeface="+mj-lt"/>
                <a:cs typeface="Calibri Light"/>
              </a:rPr>
              <a:t>Year of publication:- </a:t>
            </a:r>
            <a:br>
              <a:rPr lang="en-US" sz="2400" b="1">
                <a:solidFill>
                  <a:schemeClr val="bg1"/>
                </a:solidFill>
                <a:ea typeface="+mj-lt"/>
                <a:cs typeface="Calibri Light"/>
              </a:rPr>
            </a:br>
            <a:r>
              <a:rPr lang="en-US" sz="2400" b="1">
                <a:solidFill>
                  <a:schemeClr val="bg1"/>
                </a:solidFill>
                <a:ea typeface="+mj-lt"/>
                <a:cs typeface="Calibri Light"/>
              </a:rPr>
              <a:t>2019</a:t>
            </a:r>
            <a:endParaRPr lang="en-US" sz="2400" b="1">
              <a:solidFill>
                <a:schemeClr val="bg1"/>
              </a:solidFill>
              <a:ea typeface="Calibri Light"/>
              <a:cs typeface="Calibri Light"/>
            </a:endParaRPr>
          </a:p>
        </p:txBody>
      </p:sp>
      <p:sp>
        <p:nvSpPr>
          <p:cNvPr id="428" name="Arc 56">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AB01B5C-B324-56FE-6487-8B0DDB52D2F1}"/>
              </a:ext>
            </a:extLst>
          </p:cNvPr>
          <p:cNvSpPr>
            <a:spLocks noGrp="1"/>
          </p:cNvSpPr>
          <p:nvPr>
            <p:ph idx="1"/>
          </p:nvPr>
        </p:nvSpPr>
        <p:spPr>
          <a:xfrm>
            <a:off x="4447308" y="-123175"/>
            <a:ext cx="6906491" cy="6916461"/>
          </a:xfrm>
        </p:spPr>
        <p:txBody>
          <a:bodyPr vert="horz" lIns="91440" tIns="45720" rIns="91440" bIns="45720" rtlCol="0" anchor="ctr">
            <a:noAutofit/>
          </a:bodyPr>
          <a:lstStyle/>
          <a:p>
            <a:pPr marL="0" indent="0">
              <a:buNone/>
            </a:pPr>
            <a:br>
              <a:rPr lang="en-US" sz="2000" b="1">
                <a:latin typeface="Calibri Light"/>
                <a:ea typeface="+mn-lt"/>
                <a:cs typeface="Calibri Light"/>
              </a:rPr>
            </a:br>
            <a:endParaRPr lang="en-US" sz="2000" b="1">
              <a:solidFill>
                <a:schemeClr val="bg1"/>
              </a:solidFill>
              <a:latin typeface="Calibri Light"/>
              <a:ea typeface="+mn-lt"/>
              <a:cs typeface="Calibri Light"/>
            </a:endParaRPr>
          </a:p>
          <a:p>
            <a:pPr>
              <a:buFont typeface="Arial,Sans-Serif"/>
              <a:buChar char="•"/>
            </a:pPr>
            <a:r>
              <a:rPr lang="en-US" sz="2000" b="1">
                <a:solidFill>
                  <a:srgbClr val="000000"/>
                </a:solidFill>
                <a:latin typeface="Calibri"/>
                <a:ea typeface="Calibri" panose="020F0502020204030204"/>
                <a:cs typeface="Calibri"/>
              </a:rPr>
              <a:t>Problem statement:- </a:t>
            </a:r>
            <a:r>
              <a:rPr lang="en-US" sz="2000">
                <a:ea typeface="+mn-lt"/>
                <a:cs typeface="+mn-lt"/>
              </a:rPr>
              <a:t> user are unable to find the right place and they are missing some historical visits and there are several problem related with availability of things in that particular area.</a:t>
            </a:r>
          </a:p>
          <a:p>
            <a:pPr>
              <a:buFont typeface="Arial,Sans-Serif"/>
              <a:buChar char="•"/>
            </a:pPr>
            <a:r>
              <a:rPr lang="en-US" sz="2000" b="1">
                <a:solidFill>
                  <a:srgbClr val="000000"/>
                </a:solidFill>
                <a:latin typeface="Calibri"/>
                <a:ea typeface="Calibri" panose="020F0502020204030204"/>
                <a:cs typeface="Calibri"/>
              </a:rPr>
              <a:t>Introduction:</a:t>
            </a:r>
            <a:r>
              <a:rPr lang="en-US" sz="2000" b="1">
                <a:ea typeface="+mn-lt"/>
                <a:cs typeface="+mn-lt"/>
              </a:rPr>
              <a:t> </a:t>
            </a:r>
            <a:r>
              <a:rPr lang="en-US" sz="2000">
                <a:ea typeface="+mn-lt"/>
                <a:cs typeface="+mn-lt"/>
              </a:rPr>
              <a:t>In recent years, with the rapid development of the Internet, Internet of Things, Cloud Computing and Artificial Intelligence, the value of information recommendation through the Internet has been increasing, which has brought a lot of convenience to people's work and life. </a:t>
            </a:r>
          </a:p>
          <a:p>
            <a:pPr>
              <a:buFont typeface="Arial,Sans-Serif"/>
              <a:buChar char="•"/>
            </a:pPr>
            <a:r>
              <a:rPr lang="en-US" sz="2000">
                <a:ea typeface="+mn-lt"/>
                <a:cs typeface="+mn-lt"/>
              </a:rPr>
              <a:t>In terms of tourism, users can search for travel information through the Internet, judge the purchase of tourism products and services based on their own hobbies, choose their preferred tourist cities or even travel routes, and enjoy the convenience brought by information technology. </a:t>
            </a:r>
          </a:p>
          <a:p>
            <a:pPr>
              <a:buFont typeface="Arial,Sans-Serif"/>
              <a:buChar char="•"/>
            </a:pPr>
            <a:r>
              <a:rPr lang="en-US" sz="2000" b="1">
                <a:ea typeface="+mn-lt"/>
                <a:cs typeface="+mn-lt"/>
              </a:rPr>
              <a:t>Algorithm Used: </a:t>
            </a:r>
          </a:p>
          <a:p>
            <a:pPr>
              <a:buFont typeface="Arial,Sans-Serif"/>
              <a:buChar char="•"/>
            </a:pPr>
            <a:r>
              <a:rPr lang="en-US" sz="2000">
                <a:ea typeface="+mn-lt"/>
                <a:cs typeface="+mn-lt"/>
              </a:rPr>
              <a:t>Collaborative filtering and hybrid recommendation model:</a:t>
            </a:r>
            <a:endParaRPr lang="en-US" sz="2000" b="1">
              <a:ea typeface="+mn-lt"/>
              <a:cs typeface="+mn-lt"/>
            </a:endParaRPr>
          </a:p>
          <a:p>
            <a:pPr>
              <a:buFont typeface="Arial,Sans-Serif"/>
              <a:buChar char="•"/>
            </a:pPr>
            <a:r>
              <a:rPr lang="en-US" sz="2000">
                <a:ea typeface="+mn-lt"/>
                <a:cs typeface="+mn-lt"/>
              </a:rPr>
              <a:t>This paper uses a collaborative filtering recommendation system based on commodities. On this basis, we have improved some of them in order to have better recommendation results. </a:t>
            </a:r>
          </a:p>
          <a:p>
            <a:pPr>
              <a:buFont typeface="Arial,Sans-Serif"/>
              <a:buChar char="•"/>
            </a:pPr>
            <a:endParaRPr lang="en-US" sz="2000">
              <a:ea typeface="+mn-lt"/>
              <a:cs typeface="+mn-lt"/>
            </a:endParaRPr>
          </a:p>
        </p:txBody>
      </p:sp>
    </p:spTree>
    <p:extLst>
      <p:ext uri="{BB962C8B-B14F-4D97-AF65-F5344CB8AC3E}">
        <p14:creationId xmlns:p14="http://schemas.microsoft.com/office/powerpoint/2010/main" val="3995018603"/>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21</Slides>
  <Notes>0</Notes>
  <HiddenSlides>0</HiddenSlides>
  <ScaleCrop>false</ScaleCrop>
  <HeadingPairs>
    <vt:vector size="4" baseType="variant">
      <vt:variant>
        <vt:lpstr>Theme</vt:lpstr>
      </vt:variant>
      <vt:variant>
        <vt:i4>1</vt:i4>
      </vt:variant>
      <vt:variant>
        <vt:lpstr>Slide Titles</vt:lpstr>
      </vt:variant>
      <vt:variant>
        <vt:i4>21</vt:i4>
      </vt:variant>
    </vt:vector>
  </HeadingPairs>
  <TitlesOfParts>
    <vt:vector size="22" baseType="lpstr">
      <vt:lpstr>office theme</vt:lpstr>
      <vt:lpstr>Research Paper Summary</vt:lpstr>
      <vt:lpstr>1.Improving the prediction accuracy using extreme gradient boosting and encoding approaches.  Aurthor 's name:- Zeinab Shahbazi Hazra , Sejoo Park , Yung Cheel Byun  Year of Publication:- 2020 </vt:lpstr>
      <vt:lpstr>2. Aware Product Recommendation system based on user Interest mining and Metapath Discovery    Aurthor's name:- Sahraoui Dhelim , Huansheng Ning , nyothiri Aung runhe Huang , Jianhua   Year of Publication: 2021</vt:lpstr>
      <vt:lpstr>2. Aware Product Recommendation system based on user Interest mining and Metapath Discovery    Aurthor's name:- Sahraoui Dhelim , Huansheng Ning , nyothiri Aung runhe Huang , Jianhua   Year of Publication: 2021</vt:lpstr>
      <vt:lpstr>3.Identifying Grey Sheep Users By The Distribution of User Similarities In Collaborative Filtering  Aurthor's name: Yong Zheng, Mayur Agnani, Mili Singh  year of publication: 2019 </vt:lpstr>
      <vt:lpstr>3.Identifying Grey Sheep Users By The Distribution of User Similarities In Collaborative Filtering  Aurthor's name: Yong Zheng, Mayur Agnani, Mili Singh  year of publication: 2019 </vt:lpstr>
      <vt:lpstr>4.Hybrid Popularity Model for Solving Cold-start Problem in Recommendation System   Aurthor's name:- Noor Ifada, Ummamah , Mochammad Kautsar  Year of publication:- 2019 </vt:lpstr>
      <vt:lpstr>4.Hybrid Popularity Model for Solving Cold-start Problem in Recommendation System   Aurthor's name:- Noor Ifada, Ummamah , Mochammad Kautsar  Year of publication:- 2019 </vt:lpstr>
      <vt:lpstr>5.Improved Tourism Recommendation System  Aurthor's name:- Zihao Pu , Hongyu Du, Duanyu Feng  Year of publication:-  2019</vt:lpstr>
      <vt:lpstr>5.Improved Tourism Recommendation System  Aurthor's name:- Zihao Pu , Hongyu Du, Duanyu Feng  Year of publication:-  2019</vt:lpstr>
      <vt:lpstr>6.Item Recommendation Using Hybrid Method  Aurthor's name:- M. Munafur Hussaina1, R. Parimala2 ,  Year of publication:-  2018 (june)</vt:lpstr>
      <vt:lpstr>6.Item Recommendation Using Hybrid Method  Aurthor's name:- M. Munafur Hussaina1, R. Parimala2 ,  Year of publication:-  2018 (june)</vt:lpstr>
      <vt:lpstr>6.Item Recommendation Using Hybrid Method  Aurthor's name:- M. Munafur Hussaina1, R. Parimala2 ,  Year of publication:-  2018 (june)</vt:lpstr>
      <vt:lpstr>7. E-Commerce Storytelling Recommendation Using Attentional Domain-Transfer Network and Adversarial Pre-Training  Aurthor's name: Xusong Chen, Chenyi Lei, Dong Liu, Senior Member, IEEE, Guoxin Wang, Haihong Tang, Zheng-Jun Zha, Member, IEEE, and Houqiang Li, Fellow, IEEE  Year of publication:-  2021</vt:lpstr>
      <vt:lpstr>7. E-Commerce Storytelling  Recommendation Using Attentional Domain-Transfer Network and Adversarial Pre-Training  Aurthor's name: Xusong Chen, Chenyi Lei, Dong Liu, Senior Member, IEEE, Guoxin Wang, Haihong Tang, Zheng-Jun Zha, Member, IEEE, and Houqiang Li, Fellow, IEEE  Year of publication:-  2021</vt:lpstr>
      <vt:lpstr>8. Toward Improving the Prediction Accuracy of Product Recommendation System Using Extreme Gradient Boosting and Encoding Approaches   Aurthor's name: Zeinab Shahbazi, Debapriya Hazra, Sejoon Park and Yung Cheol Byun *   Year of publication:-  2020 (september)</vt:lpstr>
      <vt:lpstr>8. Toward Improving the Prediction Accuracy of Product Recommendation System Using Extreme Gradient Boosting and Encoding Approaches   Aurthor's name: Zeinab Shahbazi, Debapriya Hazra, Sejoon Park and Yung Cheol Byun *   Year of publication:-  2020 (september)</vt:lpstr>
      <vt:lpstr>9. Heterogeneous Information Network Embedding for Recommendation  Aurthor's name:Chuan Shi Binbin Hu, Wayne Xin Zhao and Philip S. Yu  Year of publication:-  2018</vt:lpstr>
      <vt:lpstr>9. Heterogeneous Information Network Embedding for Recommendation  Aurthor's name:Chuan Shi Binbin Hu, Wayne Xin Zhao and Philip S. Yu  Year of publication:-  2018</vt:lpstr>
      <vt:lpstr>10.Mining personality traits from social messages for game recommender systems  Aurthor's name: Hsin-Chang Yang ∗ , Zi-Rui Huang  Year of publication:-  2018 (April)</vt:lpstr>
      <vt:lpstr>10.Mining personality traits from social messages for game recommender systems  Aurthor's name: Hsin-Chang Yang ∗ , Zi-Rui Huang  Year of publication:-  2018 (April)</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revision>116</cp:revision>
  <dcterms:created xsi:type="dcterms:W3CDTF">2022-10-31T13:13:15Z</dcterms:created>
  <dcterms:modified xsi:type="dcterms:W3CDTF">2022-11-09T17:59:55Z</dcterms:modified>
</cp:coreProperties>
</file>